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2"/>
  </p:notesMasterIdLst>
  <p:sldIdLst>
    <p:sldId id="256" r:id="rId5"/>
    <p:sldId id="257" r:id="rId6"/>
    <p:sldId id="264" r:id="rId7"/>
    <p:sldId id="260" r:id="rId8"/>
    <p:sldId id="261" r:id="rId9"/>
    <p:sldId id="262" r:id="rId10"/>
    <p:sldId id="263" r:id="rId11"/>
  </p:sldIdLst>
  <p:sldSz cx="18288000" cy="10287000"/>
  <p:notesSz cx="6858000" cy="9144000"/>
  <p:embeddedFontLst>
    <p:embeddedFont>
      <p:font typeface="Comfortaa" panose="020B0604020202020204" charset="0"/>
      <p:regular r:id="rId13"/>
    </p:embeddedFont>
    <p:embeddedFont>
      <p:font typeface="Comfortaa Bold" panose="020B0604020202020204" charset="0"/>
      <p:regular r:id="rId14"/>
    </p:embeddedFont>
    <p:embeddedFont>
      <p:font typeface="Cosmic Octo Bold" panose="020B0604020202020204" charset="0"/>
      <p:regular r:id="rId15"/>
    </p:embeddedFont>
    <p:embeddedFont>
      <p:font typeface="Cosmic Octo Medium"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C7D0C5-F8CA-47AC-81F3-BF33025CA7F4}" v="3" dt="2024-10-01T04:42:03.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084" autoAdjust="0"/>
  </p:normalViewPr>
  <p:slideViewPr>
    <p:cSldViewPr>
      <p:cViewPr varScale="1">
        <p:scale>
          <a:sx n="56" d="100"/>
          <a:sy n="56" d="100"/>
        </p:scale>
        <p:origin x="61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3EB04-E622-493E-B179-F81B2C91BF87}" type="datetimeFigureOut">
              <a:rPr lang="en-PH" smtClean="0"/>
              <a:t>03/10/2024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555585-8DCC-41B7-8AF1-7C72AF1AC7CC}" type="slidenum">
              <a:rPr lang="en-PH" smtClean="0"/>
              <a:t>‹#›</a:t>
            </a:fld>
            <a:endParaRPr lang="en-PH"/>
          </a:p>
        </p:txBody>
      </p:sp>
    </p:spTree>
    <p:extLst>
      <p:ext uri="{BB962C8B-B14F-4D97-AF65-F5344CB8AC3E}">
        <p14:creationId xmlns:p14="http://schemas.microsoft.com/office/powerpoint/2010/main" val="9179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5555585-8DCC-41B7-8AF1-7C72AF1AC7CC}" type="slidenum">
              <a:rPr lang="en-PH" smtClean="0"/>
              <a:t>2</a:t>
            </a:fld>
            <a:endParaRPr lang="en-PH"/>
          </a:p>
        </p:txBody>
      </p:sp>
    </p:spTree>
    <p:extLst>
      <p:ext uri="{BB962C8B-B14F-4D97-AF65-F5344CB8AC3E}">
        <p14:creationId xmlns:p14="http://schemas.microsoft.com/office/powerpoint/2010/main" val="254010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854"/>
        </a:solidFill>
        <a:effectLst/>
      </p:bgPr>
    </p:bg>
    <p:spTree>
      <p:nvGrpSpPr>
        <p:cNvPr id="1" name=""/>
        <p:cNvGrpSpPr/>
        <p:nvPr/>
      </p:nvGrpSpPr>
      <p:grpSpPr>
        <a:xfrm>
          <a:off x="0" y="0"/>
          <a:ext cx="0" cy="0"/>
          <a:chOff x="0" y="0"/>
          <a:chExt cx="0" cy="0"/>
        </a:xfrm>
      </p:grpSpPr>
      <p:grpSp>
        <p:nvGrpSpPr>
          <p:cNvPr id="2" name="Group 2"/>
          <p:cNvGrpSpPr/>
          <p:nvPr/>
        </p:nvGrpSpPr>
        <p:grpSpPr>
          <a:xfrm>
            <a:off x="10481007" y="-451041"/>
            <a:ext cx="9092853" cy="11189082"/>
            <a:chOff x="0" y="0"/>
            <a:chExt cx="12123804" cy="14918776"/>
          </a:xfrm>
        </p:grpSpPr>
        <p:sp>
          <p:nvSpPr>
            <p:cNvPr id="3" name="Freeform 3"/>
            <p:cNvSpPr/>
            <p:nvPr/>
          </p:nvSpPr>
          <p:spPr>
            <a:xfrm>
              <a:off x="3137800" y="485247"/>
              <a:ext cx="8414996" cy="6747297"/>
            </a:xfrm>
            <a:custGeom>
              <a:avLst/>
              <a:gdLst/>
              <a:ahLst/>
              <a:cxnLst/>
              <a:rect l="l" t="t" r="r" b="b"/>
              <a:pathLst>
                <a:path w="8414996" h="6747297">
                  <a:moveTo>
                    <a:pt x="0" y="0"/>
                  </a:moveTo>
                  <a:lnTo>
                    <a:pt x="8414995" y="0"/>
                  </a:lnTo>
                  <a:lnTo>
                    <a:pt x="8414995" y="6747297"/>
                  </a:lnTo>
                  <a:lnTo>
                    <a:pt x="0" y="67472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flipH="1">
              <a:off x="0" y="0"/>
              <a:ext cx="4864579" cy="5175084"/>
            </a:xfrm>
            <a:custGeom>
              <a:avLst/>
              <a:gdLst/>
              <a:ahLst/>
              <a:cxnLst/>
              <a:rect l="l" t="t" r="r" b="b"/>
              <a:pathLst>
                <a:path w="4864579" h="5175084">
                  <a:moveTo>
                    <a:pt x="4864579" y="0"/>
                  </a:moveTo>
                  <a:lnTo>
                    <a:pt x="0" y="0"/>
                  </a:lnTo>
                  <a:lnTo>
                    <a:pt x="0" y="5175084"/>
                  </a:lnTo>
                  <a:lnTo>
                    <a:pt x="4864579" y="5175084"/>
                  </a:lnTo>
                  <a:lnTo>
                    <a:pt x="486457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2301923" y="11342282"/>
              <a:ext cx="5418929" cy="3576493"/>
            </a:xfrm>
            <a:custGeom>
              <a:avLst/>
              <a:gdLst/>
              <a:ahLst/>
              <a:cxnLst/>
              <a:rect l="l" t="t" r="r" b="b"/>
              <a:pathLst>
                <a:path w="5418929" h="3576493">
                  <a:moveTo>
                    <a:pt x="0" y="0"/>
                  </a:moveTo>
                  <a:lnTo>
                    <a:pt x="5418929" y="0"/>
                  </a:lnTo>
                  <a:lnTo>
                    <a:pt x="5418929" y="3576494"/>
                  </a:lnTo>
                  <a:lnTo>
                    <a:pt x="0" y="35764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6" name="Freeform 6"/>
            <p:cNvSpPr/>
            <p:nvPr/>
          </p:nvSpPr>
          <p:spPr>
            <a:xfrm>
              <a:off x="0" y="8476952"/>
              <a:ext cx="5239206" cy="3191153"/>
            </a:xfrm>
            <a:custGeom>
              <a:avLst/>
              <a:gdLst/>
              <a:ahLst/>
              <a:cxnLst/>
              <a:rect l="l" t="t" r="r" b="b"/>
              <a:pathLst>
                <a:path w="5239206" h="3191153">
                  <a:moveTo>
                    <a:pt x="0" y="0"/>
                  </a:moveTo>
                  <a:lnTo>
                    <a:pt x="5239206" y="0"/>
                  </a:lnTo>
                  <a:lnTo>
                    <a:pt x="5239206" y="3191153"/>
                  </a:lnTo>
                  <a:lnTo>
                    <a:pt x="0" y="3191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
          <p:nvSpPr>
            <p:cNvPr id="7" name="Freeform 7"/>
            <p:cNvSpPr/>
            <p:nvPr/>
          </p:nvSpPr>
          <p:spPr>
            <a:xfrm>
              <a:off x="5011387" y="7092611"/>
              <a:ext cx="7112417" cy="4435562"/>
            </a:xfrm>
            <a:custGeom>
              <a:avLst/>
              <a:gdLst/>
              <a:ahLst/>
              <a:cxnLst/>
              <a:rect l="l" t="t" r="r" b="b"/>
              <a:pathLst>
                <a:path w="7112417" h="4435562">
                  <a:moveTo>
                    <a:pt x="0" y="0"/>
                  </a:moveTo>
                  <a:lnTo>
                    <a:pt x="7112417" y="0"/>
                  </a:lnTo>
                  <a:lnTo>
                    <a:pt x="7112417" y="4435562"/>
                  </a:lnTo>
                  <a:lnTo>
                    <a:pt x="0" y="44355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H"/>
            </a:p>
          </p:txBody>
        </p:sp>
        <p:sp>
          <p:nvSpPr>
            <p:cNvPr id="8" name="Freeform 8"/>
            <p:cNvSpPr/>
            <p:nvPr/>
          </p:nvSpPr>
          <p:spPr>
            <a:xfrm>
              <a:off x="0" y="5927384"/>
              <a:ext cx="3352873" cy="2078781"/>
            </a:xfrm>
            <a:custGeom>
              <a:avLst/>
              <a:gdLst/>
              <a:ahLst/>
              <a:cxnLst/>
              <a:rect l="l" t="t" r="r" b="b"/>
              <a:pathLst>
                <a:path w="3352873" h="2078781">
                  <a:moveTo>
                    <a:pt x="0" y="0"/>
                  </a:moveTo>
                  <a:lnTo>
                    <a:pt x="3352873" y="0"/>
                  </a:lnTo>
                  <a:lnTo>
                    <a:pt x="3352873" y="2078782"/>
                  </a:lnTo>
                  <a:lnTo>
                    <a:pt x="0" y="20787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PH"/>
            </a:p>
          </p:txBody>
        </p:sp>
        <p:sp>
          <p:nvSpPr>
            <p:cNvPr id="9" name="Freeform 9"/>
            <p:cNvSpPr/>
            <p:nvPr/>
          </p:nvSpPr>
          <p:spPr>
            <a:xfrm>
              <a:off x="8038532" y="11807620"/>
              <a:ext cx="3054512" cy="2393627"/>
            </a:xfrm>
            <a:custGeom>
              <a:avLst/>
              <a:gdLst/>
              <a:ahLst/>
              <a:cxnLst/>
              <a:rect l="l" t="t" r="r" b="b"/>
              <a:pathLst>
                <a:path w="3054512" h="2393627">
                  <a:moveTo>
                    <a:pt x="0" y="0"/>
                  </a:moveTo>
                  <a:lnTo>
                    <a:pt x="3054513" y="0"/>
                  </a:lnTo>
                  <a:lnTo>
                    <a:pt x="3054513" y="2393627"/>
                  </a:lnTo>
                  <a:lnTo>
                    <a:pt x="0" y="23936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PH"/>
            </a:p>
          </p:txBody>
        </p:sp>
        <p:sp>
          <p:nvSpPr>
            <p:cNvPr id="10" name="Freeform 10"/>
            <p:cNvSpPr/>
            <p:nvPr/>
          </p:nvSpPr>
          <p:spPr>
            <a:xfrm>
              <a:off x="3457741" y="7343247"/>
              <a:ext cx="1406838" cy="1056407"/>
            </a:xfrm>
            <a:custGeom>
              <a:avLst/>
              <a:gdLst/>
              <a:ahLst/>
              <a:cxnLst/>
              <a:rect l="l" t="t" r="r" b="b"/>
              <a:pathLst>
                <a:path w="1406838" h="1056407">
                  <a:moveTo>
                    <a:pt x="0" y="0"/>
                  </a:moveTo>
                  <a:lnTo>
                    <a:pt x="1406838" y="0"/>
                  </a:lnTo>
                  <a:lnTo>
                    <a:pt x="1406838" y="1056408"/>
                  </a:lnTo>
                  <a:lnTo>
                    <a:pt x="0" y="105640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PH"/>
            </a:p>
          </p:txBody>
        </p:sp>
        <p:sp>
          <p:nvSpPr>
            <p:cNvPr id="11" name="Freeform 11"/>
            <p:cNvSpPr/>
            <p:nvPr/>
          </p:nvSpPr>
          <p:spPr>
            <a:xfrm>
              <a:off x="0" y="12242045"/>
              <a:ext cx="1653100" cy="1175204"/>
            </a:xfrm>
            <a:custGeom>
              <a:avLst/>
              <a:gdLst/>
              <a:ahLst/>
              <a:cxnLst/>
              <a:rect l="l" t="t" r="r" b="b"/>
              <a:pathLst>
                <a:path w="1653100" h="1175204">
                  <a:moveTo>
                    <a:pt x="0" y="0"/>
                  </a:moveTo>
                  <a:lnTo>
                    <a:pt x="1653100" y="0"/>
                  </a:lnTo>
                  <a:lnTo>
                    <a:pt x="1653100" y="1175204"/>
                  </a:lnTo>
                  <a:lnTo>
                    <a:pt x="0" y="11752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PH"/>
            </a:p>
          </p:txBody>
        </p:sp>
      </p:grpSp>
      <p:sp>
        <p:nvSpPr>
          <p:cNvPr id="12" name="TextBox 12"/>
          <p:cNvSpPr txBox="1"/>
          <p:nvPr/>
        </p:nvSpPr>
        <p:spPr>
          <a:xfrm>
            <a:off x="1028700" y="3848344"/>
            <a:ext cx="8115300" cy="1799730"/>
          </a:xfrm>
          <a:prstGeom prst="rect">
            <a:avLst/>
          </a:prstGeom>
        </p:spPr>
        <p:txBody>
          <a:bodyPr lIns="0" tIns="0" rIns="0" bIns="0" rtlCol="0" anchor="t">
            <a:spAutoFit/>
          </a:bodyPr>
          <a:lstStyle/>
          <a:p>
            <a:pPr algn="ctr">
              <a:lnSpc>
                <a:spcPts val="7060"/>
              </a:lnSpc>
            </a:pPr>
            <a:r>
              <a:rPr lang="en-US" sz="6361" b="1">
                <a:solidFill>
                  <a:srgbClr val="FFFFFF"/>
                </a:solidFill>
                <a:latin typeface="Cosmic Octo Medium"/>
                <a:ea typeface="Cosmic Octo Medium"/>
                <a:cs typeface="Cosmic Octo Medium"/>
                <a:sym typeface="Cosmic Octo Medium"/>
              </a:rPr>
              <a:t>Disk Usage Statistics</a:t>
            </a:r>
          </a:p>
        </p:txBody>
      </p:sp>
      <p:sp>
        <p:nvSpPr>
          <p:cNvPr id="13" name="TextBox 13"/>
          <p:cNvSpPr txBox="1"/>
          <p:nvPr/>
        </p:nvSpPr>
        <p:spPr>
          <a:xfrm>
            <a:off x="1944541" y="5638549"/>
            <a:ext cx="6283617" cy="174498"/>
          </a:xfrm>
          <a:prstGeom prst="rect">
            <a:avLst/>
          </a:prstGeom>
        </p:spPr>
        <p:txBody>
          <a:bodyPr lIns="0" tIns="0" rIns="0" bIns="0" rtlCol="0" anchor="t">
            <a:spAutoFit/>
          </a:bodyPr>
          <a:lstStyle/>
          <a:p>
            <a:pPr algn="ctr">
              <a:lnSpc>
                <a:spcPts val="1220"/>
              </a:lnSpc>
              <a:spcBef>
                <a:spcPct val="0"/>
              </a:spcBef>
            </a:pPr>
            <a:r>
              <a:rPr lang="en-US" sz="1099">
                <a:solidFill>
                  <a:srgbClr val="A6A6A6"/>
                </a:solidFill>
                <a:latin typeface="Comfortaa"/>
                <a:ea typeface="Comfortaa"/>
                <a:cs typeface="Comfortaa"/>
                <a:sym typeface="Comfortaa"/>
              </a:rPr>
              <a:t> A utility to analyze a directory’s disk usage and to visualize the result to the user.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54"/>
        </a:solidFill>
        <a:effectLst/>
      </p:bgPr>
    </p:bg>
    <p:spTree>
      <p:nvGrpSpPr>
        <p:cNvPr id="1" name=""/>
        <p:cNvGrpSpPr/>
        <p:nvPr/>
      </p:nvGrpSpPr>
      <p:grpSpPr>
        <a:xfrm>
          <a:off x="0" y="0"/>
          <a:ext cx="0" cy="0"/>
          <a:chOff x="0" y="0"/>
          <a:chExt cx="0" cy="0"/>
        </a:xfrm>
      </p:grpSpPr>
      <p:sp>
        <p:nvSpPr>
          <p:cNvPr id="2" name="Freeform 2"/>
          <p:cNvSpPr/>
          <p:nvPr/>
        </p:nvSpPr>
        <p:spPr>
          <a:xfrm flipH="1">
            <a:off x="1028700" y="923036"/>
            <a:ext cx="6077468" cy="8440928"/>
          </a:xfrm>
          <a:custGeom>
            <a:avLst/>
            <a:gdLst/>
            <a:ahLst/>
            <a:cxnLst/>
            <a:rect l="l" t="t" r="r" b="b"/>
            <a:pathLst>
              <a:path w="6077468" h="8440928">
                <a:moveTo>
                  <a:pt x="6077468" y="0"/>
                </a:moveTo>
                <a:lnTo>
                  <a:pt x="0" y="0"/>
                </a:lnTo>
                <a:lnTo>
                  <a:pt x="0" y="8440928"/>
                </a:lnTo>
                <a:lnTo>
                  <a:pt x="6077468" y="8440928"/>
                </a:lnTo>
                <a:lnTo>
                  <a:pt x="607746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3" name="TextBox 3"/>
          <p:cNvSpPr txBox="1"/>
          <p:nvPr/>
        </p:nvSpPr>
        <p:spPr>
          <a:xfrm>
            <a:off x="8151865" y="576089"/>
            <a:ext cx="8677155" cy="1773528"/>
          </a:xfrm>
          <a:prstGeom prst="rect">
            <a:avLst/>
          </a:prstGeom>
        </p:spPr>
        <p:txBody>
          <a:bodyPr lIns="0" tIns="0" rIns="0" bIns="0" rtlCol="0" anchor="t">
            <a:spAutoFit/>
          </a:bodyPr>
          <a:lstStyle/>
          <a:p>
            <a:pPr algn="ctr">
              <a:lnSpc>
                <a:spcPts val="6997"/>
              </a:lnSpc>
            </a:pPr>
            <a:r>
              <a:rPr lang="en-US" sz="6303" b="1" dirty="0">
                <a:solidFill>
                  <a:srgbClr val="FFFFFF"/>
                </a:solidFill>
                <a:latin typeface="Cosmic Octo Medium"/>
                <a:ea typeface="Cosmic Octo Medium"/>
                <a:cs typeface="Cosmic Octo Medium"/>
                <a:sym typeface="Cosmic Octo Medium"/>
              </a:rPr>
              <a:t>Problem Description</a:t>
            </a:r>
          </a:p>
        </p:txBody>
      </p:sp>
      <p:sp>
        <p:nvSpPr>
          <p:cNvPr id="4" name="TextBox 4"/>
          <p:cNvSpPr txBox="1"/>
          <p:nvPr/>
        </p:nvSpPr>
        <p:spPr>
          <a:xfrm>
            <a:off x="8704264" y="3009900"/>
            <a:ext cx="7572356" cy="6091411"/>
          </a:xfrm>
          <a:prstGeom prst="rect">
            <a:avLst/>
          </a:prstGeom>
        </p:spPr>
        <p:txBody>
          <a:bodyPr lIns="0" tIns="0" rIns="0" bIns="0" rtlCol="0" anchor="t">
            <a:spAutoFit/>
          </a:bodyPr>
          <a:lstStyle/>
          <a:p>
            <a:pPr algn="l">
              <a:lnSpc>
                <a:spcPts val="2496"/>
              </a:lnSpc>
            </a:pPr>
            <a:r>
              <a:rPr lang="en-US" sz="2400" dirty="0">
                <a:solidFill>
                  <a:srgbClr val="D9D9D9"/>
                </a:solidFill>
                <a:latin typeface="Comfortaa"/>
                <a:ea typeface="Comfortaa"/>
                <a:cs typeface="Comfortaa"/>
                <a:sym typeface="Comfortaa"/>
              </a:rPr>
              <a:t>Managing disk space can often be tedious. While the “Storage Settings” (found in Windows 10 and above) does show you how much space is being used but only by category. </a:t>
            </a:r>
          </a:p>
          <a:p>
            <a:pPr algn="l">
              <a:lnSpc>
                <a:spcPts val="2496"/>
              </a:lnSpc>
            </a:pPr>
            <a:endParaRPr lang="en-US" sz="2400" dirty="0">
              <a:solidFill>
                <a:srgbClr val="D9D9D9"/>
              </a:solidFill>
              <a:latin typeface="Comfortaa"/>
              <a:ea typeface="Comfortaa"/>
              <a:cs typeface="Comfortaa"/>
              <a:sym typeface="Comfortaa"/>
            </a:endParaRPr>
          </a:p>
          <a:p>
            <a:pPr algn="l">
              <a:lnSpc>
                <a:spcPts val="2496"/>
              </a:lnSpc>
            </a:pPr>
            <a:r>
              <a:rPr lang="en-US" sz="2400" dirty="0">
                <a:solidFill>
                  <a:srgbClr val="D9D9D9"/>
                </a:solidFill>
                <a:latin typeface="Comfortaa"/>
                <a:ea typeface="Comfortaa"/>
                <a:cs typeface="Comfortaa"/>
                <a:sym typeface="Comfortaa"/>
              </a:rPr>
              <a:t>Choosing a category will point you to parent folders that will open in file explorer when selected, from there you would have to isolate each its subdirectories yourself by selecting “Properties” on the folder/file’s context menu and only then can you see the disk space used.</a:t>
            </a:r>
          </a:p>
          <a:p>
            <a:pPr algn="l">
              <a:lnSpc>
                <a:spcPts val="2496"/>
              </a:lnSpc>
            </a:pPr>
            <a:endParaRPr lang="en-US" sz="2400" dirty="0">
              <a:solidFill>
                <a:srgbClr val="D9D9D9"/>
              </a:solidFill>
              <a:latin typeface="Comfortaa"/>
              <a:ea typeface="Comfortaa"/>
              <a:cs typeface="Comfortaa"/>
              <a:sym typeface="Comfortaa"/>
            </a:endParaRPr>
          </a:p>
          <a:p>
            <a:pPr algn="l">
              <a:lnSpc>
                <a:spcPts val="2496"/>
              </a:lnSpc>
            </a:pPr>
            <a:r>
              <a:rPr lang="en-US" sz="2400" dirty="0">
                <a:solidFill>
                  <a:srgbClr val="D9D9D9"/>
                </a:solidFill>
                <a:latin typeface="Comfortaa"/>
                <a:ea typeface="Comfortaa"/>
                <a:cs typeface="Comfortaa"/>
                <a:sym typeface="Comfortaa"/>
              </a:rPr>
              <a:t>These programs offer a simple solution of analyzing the disk space of each directory and its subdirectories and displays it in a tree-structure. Furthermore, it displays a brief overview of the drive’s disk usage and lists file types that occupy a given directory (sorted by size).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54"/>
        </a:solidFill>
        <a:effectLst/>
      </p:bgPr>
    </p:bg>
    <p:spTree>
      <p:nvGrpSpPr>
        <p:cNvPr id="1" name=""/>
        <p:cNvGrpSpPr/>
        <p:nvPr/>
      </p:nvGrpSpPr>
      <p:grpSpPr>
        <a:xfrm>
          <a:off x="0" y="0"/>
          <a:ext cx="0" cy="0"/>
          <a:chOff x="0" y="0"/>
          <a:chExt cx="0" cy="0"/>
        </a:xfrm>
      </p:grpSpPr>
      <p:sp>
        <p:nvSpPr>
          <p:cNvPr id="3" name="TextBox 3"/>
          <p:cNvSpPr txBox="1"/>
          <p:nvPr/>
        </p:nvSpPr>
        <p:spPr>
          <a:xfrm>
            <a:off x="4363625" y="352086"/>
            <a:ext cx="9560750" cy="1429428"/>
          </a:xfrm>
          <a:prstGeom prst="rect">
            <a:avLst/>
          </a:prstGeom>
        </p:spPr>
        <p:txBody>
          <a:bodyPr lIns="0" tIns="0" rIns="0" bIns="0" rtlCol="0" anchor="t">
            <a:spAutoFit/>
          </a:bodyPr>
          <a:lstStyle/>
          <a:p>
            <a:pPr algn="ctr">
              <a:lnSpc>
                <a:spcPts val="11073"/>
              </a:lnSpc>
            </a:pPr>
            <a:r>
              <a:rPr lang="en-US" sz="9976" b="1">
                <a:solidFill>
                  <a:srgbClr val="FFFFFF"/>
                </a:solidFill>
                <a:latin typeface="Cosmic Octo Medium"/>
                <a:ea typeface="Cosmic Octo Medium"/>
                <a:cs typeface="Cosmic Octo Medium"/>
                <a:sym typeface="Cosmic Octo Medium"/>
              </a:rPr>
              <a:t>Flowchart</a:t>
            </a:r>
          </a:p>
        </p:txBody>
      </p:sp>
      <p:pic>
        <p:nvPicPr>
          <p:cNvPr id="7" name="Picture 6">
            <a:extLst>
              <a:ext uri="{FF2B5EF4-FFF2-40B4-BE49-F238E27FC236}">
                <a16:creationId xmlns:a16="http://schemas.microsoft.com/office/drawing/2014/main" id="{580D7A46-7E1F-F36A-6C91-5046290DA9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6435" y="1866900"/>
            <a:ext cx="7515129" cy="7886700"/>
          </a:xfrm>
          <a:prstGeom prst="rect">
            <a:avLst/>
          </a:prstGeom>
        </p:spPr>
      </p:pic>
    </p:spTree>
    <p:extLst>
      <p:ext uri="{BB962C8B-B14F-4D97-AF65-F5344CB8AC3E}">
        <p14:creationId xmlns:p14="http://schemas.microsoft.com/office/powerpoint/2010/main" val="810855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854"/>
        </a:solidFill>
        <a:effectLst/>
      </p:bgPr>
    </p:bg>
    <p:spTree>
      <p:nvGrpSpPr>
        <p:cNvPr id="1" name=""/>
        <p:cNvGrpSpPr/>
        <p:nvPr/>
      </p:nvGrpSpPr>
      <p:grpSpPr>
        <a:xfrm>
          <a:off x="0" y="0"/>
          <a:ext cx="0" cy="0"/>
          <a:chOff x="0" y="0"/>
          <a:chExt cx="0" cy="0"/>
        </a:xfrm>
      </p:grpSpPr>
      <p:sp>
        <p:nvSpPr>
          <p:cNvPr id="2" name="Freeform 2"/>
          <p:cNvSpPr/>
          <p:nvPr/>
        </p:nvSpPr>
        <p:spPr>
          <a:xfrm>
            <a:off x="1524521" y="2233159"/>
            <a:ext cx="5545178" cy="1060515"/>
          </a:xfrm>
          <a:custGeom>
            <a:avLst/>
            <a:gdLst/>
            <a:ahLst/>
            <a:cxnLst/>
            <a:rect l="l" t="t" r="r" b="b"/>
            <a:pathLst>
              <a:path w="5545178" h="1060515">
                <a:moveTo>
                  <a:pt x="0" y="0"/>
                </a:moveTo>
                <a:lnTo>
                  <a:pt x="5545178" y="0"/>
                </a:lnTo>
                <a:lnTo>
                  <a:pt x="5545178" y="1060516"/>
                </a:lnTo>
                <a:lnTo>
                  <a:pt x="0" y="1060516"/>
                </a:lnTo>
                <a:lnTo>
                  <a:pt x="0" y="0"/>
                </a:lnTo>
                <a:close/>
              </a:path>
            </a:pathLst>
          </a:custGeom>
          <a:blipFill>
            <a:blip r:embed="rId2"/>
            <a:stretch>
              <a:fillRect/>
            </a:stretch>
          </a:blipFill>
          <a:ln w="38100" cap="sq">
            <a:solidFill>
              <a:srgbClr val="FC9E19"/>
            </a:solidFill>
            <a:prstDash val="solid"/>
            <a:miter/>
          </a:ln>
        </p:spPr>
        <p:txBody>
          <a:bodyPr/>
          <a:lstStyle/>
          <a:p>
            <a:endParaRPr lang="en-PH"/>
          </a:p>
        </p:txBody>
      </p:sp>
      <p:sp>
        <p:nvSpPr>
          <p:cNvPr id="3" name="Freeform 3"/>
          <p:cNvSpPr/>
          <p:nvPr/>
        </p:nvSpPr>
        <p:spPr>
          <a:xfrm>
            <a:off x="1524521" y="4169610"/>
            <a:ext cx="5545178" cy="689788"/>
          </a:xfrm>
          <a:custGeom>
            <a:avLst/>
            <a:gdLst/>
            <a:ahLst/>
            <a:cxnLst/>
            <a:rect l="l" t="t" r="r" b="b"/>
            <a:pathLst>
              <a:path w="5545178" h="689788">
                <a:moveTo>
                  <a:pt x="0" y="0"/>
                </a:moveTo>
                <a:lnTo>
                  <a:pt x="5545178" y="0"/>
                </a:lnTo>
                <a:lnTo>
                  <a:pt x="5545178" y="689788"/>
                </a:lnTo>
                <a:lnTo>
                  <a:pt x="0" y="689788"/>
                </a:lnTo>
                <a:lnTo>
                  <a:pt x="0" y="0"/>
                </a:lnTo>
                <a:close/>
              </a:path>
            </a:pathLst>
          </a:custGeom>
          <a:blipFill>
            <a:blip r:embed="rId3"/>
            <a:stretch>
              <a:fillRect/>
            </a:stretch>
          </a:blipFill>
          <a:ln w="38100" cap="sq">
            <a:solidFill>
              <a:srgbClr val="FC9E19"/>
            </a:solidFill>
            <a:prstDash val="solid"/>
            <a:miter/>
          </a:ln>
        </p:spPr>
        <p:txBody>
          <a:bodyPr/>
          <a:lstStyle/>
          <a:p>
            <a:endParaRPr lang="en-PH"/>
          </a:p>
        </p:txBody>
      </p:sp>
      <p:sp>
        <p:nvSpPr>
          <p:cNvPr id="5" name="Freeform 5"/>
          <p:cNvSpPr/>
          <p:nvPr/>
        </p:nvSpPr>
        <p:spPr>
          <a:xfrm>
            <a:off x="1524521" y="7982909"/>
            <a:ext cx="5545178" cy="1275391"/>
          </a:xfrm>
          <a:custGeom>
            <a:avLst/>
            <a:gdLst/>
            <a:ahLst/>
            <a:cxnLst/>
            <a:rect l="l" t="t" r="r" b="b"/>
            <a:pathLst>
              <a:path w="5545178" h="1275391">
                <a:moveTo>
                  <a:pt x="0" y="0"/>
                </a:moveTo>
                <a:lnTo>
                  <a:pt x="5545178" y="0"/>
                </a:lnTo>
                <a:lnTo>
                  <a:pt x="5545178" y="1275391"/>
                </a:lnTo>
                <a:lnTo>
                  <a:pt x="0" y="1275391"/>
                </a:lnTo>
                <a:lnTo>
                  <a:pt x="0" y="0"/>
                </a:lnTo>
                <a:close/>
              </a:path>
            </a:pathLst>
          </a:custGeom>
          <a:blipFill>
            <a:blip r:embed="rId4"/>
            <a:stretch>
              <a:fillRect/>
            </a:stretch>
          </a:blipFill>
          <a:ln w="38100" cap="sq">
            <a:solidFill>
              <a:srgbClr val="DD2663"/>
            </a:solidFill>
            <a:prstDash val="solid"/>
            <a:miter/>
          </a:ln>
        </p:spPr>
        <p:txBody>
          <a:bodyPr/>
          <a:lstStyle/>
          <a:p>
            <a:endParaRPr lang="en-PH"/>
          </a:p>
        </p:txBody>
      </p:sp>
      <p:sp>
        <p:nvSpPr>
          <p:cNvPr id="6" name="Freeform 6"/>
          <p:cNvSpPr/>
          <p:nvPr/>
        </p:nvSpPr>
        <p:spPr>
          <a:xfrm>
            <a:off x="1524521" y="5730618"/>
            <a:ext cx="5545178" cy="1025858"/>
          </a:xfrm>
          <a:custGeom>
            <a:avLst/>
            <a:gdLst/>
            <a:ahLst/>
            <a:cxnLst/>
            <a:rect l="l" t="t" r="r" b="b"/>
            <a:pathLst>
              <a:path w="5545178" h="1025858">
                <a:moveTo>
                  <a:pt x="0" y="0"/>
                </a:moveTo>
                <a:lnTo>
                  <a:pt x="5545178" y="0"/>
                </a:lnTo>
                <a:lnTo>
                  <a:pt x="5545178" y="1025858"/>
                </a:lnTo>
                <a:lnTo>
                  <a:pt x="0" y="1025858"/>
                </a:lnTo>
                <a:lnTo>
                  <a:pt x="0" y="0"/>
                </a:lnTo>
                <a:close/>
              </a:path>
            </a:pathLst>
          </a:custGeom>
          <a:blipFill>
            <a:blip r:embed="rId5"/>
            <a:stretch>
              <a:fillRect/>
            </a:stretch>
          </a:blipFill>
          <a:ln w="38100" cap="sq">
            <a:solidFill>
              <a:srgbClr val="FC9E19"/>
            </a:solidFill>
            <a:prstDash val="solid"/>
            <a:miter/>
          </a:ln>
        </p:spPr>
        <p:txBody>
          <a:bodyPr/>
          <a:lstStyle/>
          <a:p>
            <a:endParaRPr lang="en-PH"/>
          </a:p>
        </p:txBody>
      </p:sp>
      <p:sp>
        <p:nvSpPr>
          <p:cNvPr id="7" name="TextBox 7"/>
          <p:cNvSpPr txBox="1"/>
          <p:nvPr/>
        </p:nvSpPr>
        <p:spPr>
          <a:xfrm>
            <a:off x="2196937" y="525989"/>
            <a:ext cx="13894126" cy="1072096"/>
          </a:xfrm>
          <a:prstGeom prst="rect">
            <a:avLst/>
          </a:prstGeom>
        </p:spPr>
        <p:txBody>
          <a:bodyPr lIns="0" tIns="0" rIns="0" bIns="0" rtlCol="0" anchor="t">
            <a:spAutoFit/>
          </a:bodyPr>
          <a:lstStyle/>
          <a:p>
            <a:pPr algn="ctr">
              <a:lnSpc>
                <a:spcPts val="8375"/>
              </a:lnSpc>
            </a:pPr>
            <a:r>
              <a:rPr lang="en-US" sz="7545" b="1">
                <a:solidFill>
                  <a:srgbClr val="FFFFFF"/>
                </a:solidFill>
                <a:latin typeface="Cosmic Octo Medium"/>
                <a:ea typeface="Cosmic Octo Medium"/>
                <a:cs typeface="Cosmic Octo Medium"/>
                <a:sym typeface="Cosmic Octo Medium"/>
              </a:rPr>
              <a:t>Solution 1: Python</a:t>
            </a:r>
          </a:p>
        </p:txBody>
      </p:sp>
      <p:sp>
        <p:nvSpPr>
          <p:cNvPr id="8" name="TextBox 8"/>
          <p:cNvSpPr txBox="1"/>
          <p:nvPr/>
        </p:nvSpPr>
        <p:spPr>
          <a:xfrm>
            <a:off x="1028699" y="1609589"/>
            <a:ext cx="1168237" cy="547370"/>
          </a:xfrm>
          <a:prstGeom prst="rect">
            <a:avLst/>
          </a:prstGeom>
        </p:spPr>
        <p:txBody>
          <a:bodyPr wrap="square" lIns="0" tIns="0" rIns="0" bIns="0" rtlCol="0" anchor="t">
            <a:spAutoFit/>
          </a:bodyPr>
          <a:lstStyle/>
          <a:p>
            <a:pPr algn="ctr">
              <a:lnSpc>
                <a:spcPts val="4480"/>
              </a:lnSpc>
            </a:pPr>
            <a:r>
              <a:rPr lang="en-US" sz="3200" b="1" dirty="0">
                <a:solidFill>
                  <a:srgbClr val="FFFFFF"/>
                </a:solidFill>
                <a:latin typeface="Comfortaa Bold"/>
                <a:ea typeface="Comfortaa Bold"/>
                <a:cs typeface="Comfortaa Bold"/>
                <a:sym typeface="Comfortaa Bold"/>
              </a:rPr>
              <a:t>Start</a:t>
            </a:r>
          </a:p>
        </p:txBody>
      </p:sp>
      <p:sp>
        <p:nvSpPr>
          <p:cNvPr id="9" name="TextBox 9"/>
          <p:cNvSpPr txBox="1"/>
          <p:nvPr/>
        </p:nvSpPr>
        <p:spPr>
          <a:xfrm>
            <a:off x="1028700" y="3546040"/>
            <a:ext cx="1866900" cy="547370"/>
          </a:xfrm>
          <a:prstGeom prst="rect">
            <a:avLst/>
          </a:prstGeom>
        </p:spPr>
        <p:txBody>
          <a:bodyPr wrap="square" lIns="0" tIns="0" rIns="0" bIns="0" rtlCol="0" anchor="t">
            <a:spAutoFit/>
          </a:bodyPr>
          <a:lstStyle/>
          <a:p>
            <a:pPr algn="ctr">
              <a:lnSpc>
                <a:spcPts val="4480"/>
              </a:lnSpc>
            </a:pPr>
            <a:r>
              <a:rPr lang="en-US" sz="3200" b="1" dirty="0">
                <a:solidFill>
                  <a:srgbClr val="FFFFFF"/>
                </a:solidFill>
                <a:latin typeface="Comfortaa Bold"/>
                <a:ea typeface="Comfortaa Bold"/>
                <a:cs typeface="Comfortaa Bold"/>
                <a:sym typeface="Comfortaa Bold"/>
              </a:rPr>
              <a:t>Running</a:t>
            </a:r>
          </a:p>
        </p:txBody>
      </p:sp>
      <p:sp>
        <p:nvSpPr>
          <p:cNvPr id="10" name="TextBox 10"/>
          <p:cNvSpPr txBox="1"/>
          <p:nvPr/>
        </p:nvSpPr>
        <p:spPr>
          <a:xfrm>
            <a:off x="1028700" y="5107048"/>
            <a:ext cx="2400300" cy="547370"/>
          </a:xfrm>
          <a:prstGeom prst="rect">
            <a:avLst/>
          </a:prstGeom>
        </p:spPr>
        <p:txBody>
          <a:bodyPr wrap="square" lIns="0" tIns="0" rIns="0" bIns="0" rtlCol="0" anchor="t">
            <a:spAutoFit/>
          </a:bodyPr>
          <a:lstStyle/>
          <a:p>
            <a:pPr algn="ctr">
              <a:lnSpc>
                <a:spcPts val="4480"/>
              </a:lnSpc>
            </a:pPr>
            <a:r>
              <a:rPr lang="en-US" sz="3200" b="1" dirty="0">
                <a:solidFill>
                  <a:srgbClr val="FFFFFF"/>
                </a:solidFill>
                <a:latin typeface="Comfortaa Bold"/>
                <a:ea typeface="Comfortaa Bold"/>
                <a:cs typeface="Comfortaa Bold"/>
                <a:sym typeface="Comfortaa Bold"/>
              </a:rPr>
              <a:t>Completed</a:t>
            </a:r>
          </a:p>
        </p:txBody>
      </p:sp>
      <p:sp>
        <p:nvSpPr>
          <p:cNvPr id="11" name="TextBox 11"/>
          <p:cNvSpPr txBox="1"/>
          <p:nvPr/>
        </p:nvSpPr>
        <p:spPr>
          <a:xfrm>
            <a:off x="9144000" y="1598085"/>
            <a:ext cx="1305916" cy="547370"/>
          </a:xfrm>
          <a:prstGeom prst="rect">
            <a:avLst/>
          </a:prstGeom>
        </p:spPr>
        <p:txBody>
          <a:bodyPr wrap="square" lIns="0" tIns="0" rIns="0" bIns="0" rtlCol="0" anchor="t">
            <a:spAutoFit/>
          </a:bodyPr>
          <a:lstStyle/>
          <a:p>
            <a:pPr algn="ctr">
              <a:lnSpc>
                <a:spcPts val="4480"/>
              </a:lnSpc>
            </a:pPr>
            <a:r>
              <a:rPr lang="en-US" sz="3200" b="1" dirty="0">
                <a:solidFill>
                  <a:srgbClr val="FFFFFF"/>
                </a:solidFill>
                <a:latin typeface="Comfortaa Bold"/>
                <a:ea typeface="Comfortaa Bold"/>
                <a:cs typeface="Comfortaa Bold"/>
                <a:sym typeface="Comfortaa Bold"/>
              </a:rPr>
              <a:t>Result</a:t>
            </a:r>
          </a:p>
        </p:txBody>
      </p:sp>
      <p:sp>
        <p:nvSpPr>
          <p:cNvPr id="12" name="TextBox 12"/>
          <p:cNvSpPr txBox="1"/>
          <p:nvPr/>
        </p:nvSpPr>
        <p:spPr>
          <a:xfrm>
            <a:off x="1028700" y="7327690"/>
            <a:ext cx="3238500" cy="547370"/>
          </a:xfrm>
          <a:prstGeom prst="rect">
            <a:avLst/>
          </a:prstGeom>
        </p:spPr>
        <p:txBody>
          <a:bodyPr wrap="square" lIns="0" tIns="0" rIns="0" bIns="0" rtlCol="0" anchor="t">
            <a:spAutoFit/>
          </a:bodyPr>
          <a:lstStyle/>
          <a:p>
            <a:pPr algn="ctr">
              <a:lnSpc>
                <a:spcPts val="4480"/>
              </a:lnSpc>
            </a:pPr>
            <a:r>
              <a:rPr lang="en-US" sz="3200" b="1" dirty="0">
                <a:solidFill>
                  <a:srgbClr val="FFFFFF"/>
                </a:solidFill>
                <a:latin typeface="Comfortaa Bold"/>
                <a:ea typeface="Comfortaa Bold"/>
                <a:cs typeface="Comfortaa Bold"/>
                <a:sym typeface="Comfortaa Bold"/>
              </a:rPr>
              <a:t>Error handling</a:t>
            </a:r>
          </a:p>
        </p:txBody>
      </p:sp>
      <p:pic>
        <p:nvPicPr>
          <p:cNvPr id="14" name="Picture 13">
            <a:extLst>
              <a:ext uri="{FF2B5EF4-FFF2-40B4-BE49-F238E27FC236}">
                <a16:creationId xmlns:a16="http://schemas.microsoft.com/office/drawing/2014/main" id="{36EE20B6-D3ED-8678-DF55-04BBF9772782}"/>
              </a:ext>
            </a:extLst>
          </p:cNvPr>
          <p:cNvPicPr>
            <a:picLocks noChangeAspect="1"/>
          </p:cNvPicPr>
          <p:nvPr/>
        </p:nvPicPr>
        <p:blipFill>
          <a:blip r:embed="rId6"/>
          <a:stretch>
            <a:fillRect/>
          </a:stretch>
        </p:blipFill>
        <p:spPr>
          <a:xfrm>
            <a:off x="9529928" y="2196876"/>
            <a:ext cx="7386472" cy="70638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854"/>
        </a:solidFill>
        <a:effectLst/>
      </p:bgPr>
    </p:bg>
    <p:spTree>
      <p:nvGrpSpPr>
        <p:cNvPr id="1" name=""/>
        <p:cNvGrpSpPr/>
        <p:nvPr/>
      </p:nvGrpSpPr>
      <p:grpSpPr>
        <a:xfrm>
          <a:off x="0" y="0"/>
          <a:ext cx="0" cy="0"/>
          <a:chOff x="0" y="0"/>
          <a:chExt cx="0" cy="0"/>
        </a:xfrm>
      </p:grpSpPr>
      <p:sp>
        <p:nvSpPr>
          <p:cNvPr id="2" name="Freeform 2"/>
          <p:cNvSpPr/>
          <p:nvPr/>
        </p:nvSpPr>
        <p:spPr>
          <a:xfrm>
            <a:off x="1524521" y="2233159"/>
            <a:ext cx="5545178" cy="935749"/>
          </a:xfrm>
          <a:custGeom>
            <a:avLst/>
            <a:gdLst/>
            <a:ahLst/>
            <a:cxnLst/>
            <a:rect l="l" t="t" r="r" b="b"/>
            <a:pathLst>
              <a:path w="5545178" h="935749">
                <a:moveTo>
                  <a:pt x="0" y="0"/>
                </a:moveTo>
                <a:lnTo>
                  <a:pt x="5545178" y="0"/>
                </a:lnTo>
                <a:lnTo>
                  <a:pt x="5545178" y="935749"/>
                </a:lnTo>
                <a:lnTo>
                  <a:pt x="0" y="935749"/>
                </a:lnTo>
                <a:lnTo>
                  <a:pt x="0" y="0"/>
                </a:lnTo>
                <a:close/>
              </a:path>
            </a:pathLst>
          </a:custGeom>
          <a:blipFill>
            <a:blip r:embed="rId2"/>
            <a:stretch>
              <a:fillRect/>
            </a:stretch>
          </a:blipFill>
          <a:ln w="38100" cap="sq">
            <a:solidFill>
              <a:srgbClr val="FC9E19"/>
            </a:solidFill>
            <a:prstDash val="solid"/>
            <a:miter/>
          </a:ln>
        </p:spPr>
        <p:txBody>
          <a:bodyPr/>
          <a:lstStyle/>
          <a:p>
            <a:endParaRPr lang="en-PH"/>
          </a:p>
        </p:txBody>
      </p:sp>
      <p:sp>
        <p:nvSpPr>
          <p:cNvPr id="4" name="Freeform 4"/>
          <p:cNvSpPr/>
          <p:nvPr/>
        </p:nvSpPr>
        <p:spPr>
          <a:xfrm>
            <a:off x="1524521" y="4102680"/>
            <a:ext cx="5545178" cy="824388"/>
          </a:xfrm>
          <a:custGeom>
            <a:avLst/>
            <a:gdLst/>
            <a:ahLst/>
            <a:cxnLst/>
            <a:rect l="l" t="t" r="r" b="b"/>
            <a:pathLst>
              <a:path w="5545178" h="824388">
                <a:moveTo>
                  <a:pt x="0" y="0"/>
                </a:moveTo>
                <a:lnTo>
                  <a:pt x="5545178" y="0"/>
                </a:lnTo>
                <a:lnTo>
                  <a:pt x="5545178" y="824388"/>
                </a:lnTo>
                <a:lnTo>
                  <a:pt x="0" y="824388"/>
                </a:lnTo>
                <a:lnTo>
                  <a:pt x="0" y="0"/>
                </a:lnTo>
                <a:close/>
              </a:path>
            </a:pathLst>
          </a:custGeom>
          <a:blipFill>
            <a:blip r:embed="rId3"/>
            <a:stretch>
              <a:fillRect/>
            </a:stretch>
          </a:blipFill>
          <a:ln w="38100" cap="sq">
            <a:solidFill>
              <a:srgbClr val="FC9E19"/>
            </a:solidFill>
            <a:prstDash val="solid"/>
            <a:miter/>
          </a:ln>
        </p:spPr>
        <p:txBody>
          <a:bodyPr/>
          <a:lstStyle/>
          <a:p>
            <a:endParaRPr lang="en-PH"/>
          </a:p>
        </p:txBody>
      </p:sp>
      <p:sp>
        <p:nvSpPr>
          <p:cNvPr id="5" name="Freeform 5"/>
          <p:cNvSpPr/>
          <p:nvPr/>
        </p:nvSpPr>
        <p:spPr>
          <a:xfrm>
            <a:off x="1524521" y="7667679"/>
            <a:ext cx="5545178" cy="1899224"/>
          </a:xfrm>
          <a:custGeom>
            <a:avLst/>
            <a:gdLst/>
            <a:ahLst/>
            <a:cxnLst/>
            <a:rect l="l" t="t" r="r" b="b"/>
            <a:pathLst>
              <a:path w="5545178" h="1899224">
                <a:moveTo>
                  <a:pt x="0" y="0"/>
                </a:moveTo>
                <a:lnTo>
                  <a:pt x="5545178" y="0"/>
                </a:lnTo>
                <a:lnTo>
                  <a:pt x="5545178" y="1899224"/>
                </a:lnTo>
                <a:lnTo>
                  <a:pt x="0" y="1899224"/>
                </a:lnTo>
                <a:lnTo>
                  <a:pt x="0" y="0"/>
                </a:lnTo>
                <a:close/>
              </a:path>
            </a:pathLst>
          </a:custGeom>
          <a:blipFill>
            <a:blip r:embed="rId4"/>
            <a:stretch>
              <a:fillRect/>
            </a:stretch>
          </a:blipFill>
          <a:ln w="38100" cap="sq">
            <a:solidFill>
              <a:srgbClr val="DD2663"/>
            </a:solidFill>
            <a:prstDash val="solid"/>
            <a:miter/>
          </a:ln>
        </p:spPr>
        <p:txBody>
          <a:bodyPr/>
          <a:lstStyle/>
          <a:p>
            <a:endParaRPr lang="en-PH"/>
          </a:p>
        </p:txBody>
      </p:sp>
      <p:sp>
        <p:nvSpPr>
          <p:cNvPr id="6" name="Freeform 6"/>
          <p:cNvSpPr/>
          <p:nvPr/>
        </p:nvSpPr>
        <p:spPr>
          <a:xfrm>
            <a:off x="1524521" y="5730618"/>
            <a:ext cx="5545178" cy="942680"/>
          </a:xfrm>
          <a:custGeom>
            <a:avLst/>
            <a:gdLst/>
            <a:ahLst/>
            <a:cxnLst/>
            <a:rect l="l" t="t" r="r" b="b"/>
            <a:pathLst>
              <a:path w="5545178" h="942680">
                <a:moveTo>
                  <a:pt x="0" y="0"/>
                </a:moveTo>
                <a:lnTo>
                  <a:pt x="5545178" y="0"/>
                </a:lnTo>
                <a:lnTo>
                  <a:pt x="5545178" y="942681"/>
                </a:lnTo>
                <a:lnTo>
                  <a:pt x="0" y="942681"/>
                </a:lnTo>
                <a:lnTo>
                  <a:pt x="0" y="0"/>
                </a:lnTo>
                <a:close/>
              </a:path>
            </a:pathLst>
          </a:custGeom>
          <a:blipFill>
            <a:blip r:embed="rId5"/>
            <a:stretch>
              <a:fillRect/>
            </a:stretch>
          </a:blipFill>
          <a:ln w="38100" cap="sq">
            <a:solidFill>
              <a:srgbClr val="FC9E19"/>
            </a:solidFill>
            <a:prstDash val="solid"/>
            <a:miter/>
          </a:ln>
        </p:spPr>
        <p:txBody>
          <a:bodyPr/>
          <a:lstStyle/>
          <a:p>
            <a:endParaRPr lang="en-PH"/>
          </a:p>
        </p:txBody>
      </p:sp>
      <p:sp>
        <p:nvSpPr>
          <p:cNvPr id="7" name="TextBox 7"/>
          <p:cNvSpPr txBox="1"/>
          <p:nvPr/>
        </p:nvSpPr>
        <p:spPr>
          <a:xfrm>
            <a:off x="2196937" y="525989"/>
            <a:ext cx="13894126" cy="1072096"/>
          </a:xfrm>
          <a:prstGeom prst="rect">
            <a:avLst/>
          </a:prstGeom>
        </p:spPr>
        <p:txBody>
          <a:bodyPr lIns="0" tIns="0" rIns="0" bIns="0" rtlCol="0" anchor="t">
            <a:spAutoFit/>
          </a:bodyPr>
          <a:lstStyle/>
          <a:p>
            <a:pPr algn="ctr">
              <a:lnSpc>
                <a:spcPts val="8375"/>
              </a:lnSpc>
            </a:pPr>
            <a:r>
              <a:rPr lang="en-US" sz="7545" b="1">
                <a:solidFill>
                  <a:srgbClr val="FFFFFF"/>
                </a:solidFill>
                <a:latin typeface="Cosmic Octo Medium"/>
                <a:ea typeface="Cosmic Octo Medium"/>
                <a:cs typeface="Cosmic Octo Medium"/>
                <a:sym typeface="Cosmic Octo Medium"/>
              </a:rPr>
              <a:t>Solution 2: C++</a:t>
            </a:r>
          </a:p>
        </p:txBody>
      </p:sp>
      <p:sp>
        <p:nvSpPr>
          <p:cNvPr id="8" name="TextBox 8"/>
          <p:cNvSpPr txBox="1"/>
          <p:nvPr/>
        </p:nvSpPr>
        <p:spPr>
          <a:xfrm>
            <a:off x="1028699" y="1609589"/>
            <a:ext cx="1168237" cy="547370"/>
          </a:xfrm>
          <a:prstGeom prst="rect">
            <a:avLst/>
          </a:prstGeom>
        </p:spPr>
        <p:txBody>
          <a:bodyPr wrap="square" lIns="0" tIns="0" rIns="0" bIns="0" rtlCol="0" anchor="t">
            <a:spAutoFit/>
          </a:bodyPr>
          <a:lstStyle/>
          <a:p>
            <a:pPr algn="ctr">
              <a:lnSpc>
                <a:spcPts val="4480"/>
              </a:lnSpc>
            </a:pPr>
            <a:r>
              <a:rPr lang="en-US" sz="3200" b="1" dirty="0">
                <a:solidFill>
                  <a:srgbClr val="FFFFFF"/>
                </a:solidFill>
                <a:latin typeface="Comfortaa Bold"/>
                <a:ea typeface="Comfortaa Bold"/>
                <a:cs typeface="Comfortaa Bold"/>
                <a:sym typeface="Comfortaa Bold"/>
              </a:rPr>
              <a:t>Start</a:t>
            </a:r>
          </a:p>
        </p:txBody>
      </p:sp>
      <p:sp>
        <p:nvSpPr>
          <p:cNvPr id="9" name="TextBox 9"/>
          <p:cNvSpPr txBox="1"/>
          <p:nvPr/>
        </p:nvSpPr>
        <p:spPr>
          <a:xfrm>
            <a:off x="1028700" y="3546040"/>
            <a:ext cx="1866900" cy="547370"/>
          </a:xfrm>
          <a:prstGeom prst="rect">
            <a:avLst/>
          </a:prstGeom>
        </p:spPr>
        <p:txBody>
          <a:bodyPr wrap="square" lIns="0" tIns="0" rIns="0" bIns="0" rtlCol="0" anchor="t">
            <a:spAutoFit/>
          </a:bodyPr>
          <a:lstStyle/>
          <a:p>
            <a:pPr algn="ctr">
              <a:lnSpc>
                <a:spcPts val="4480"/>
              </a:lnSpc>
            </a:pPr>
            <a:r>
              <a:rPr lang="en-US" sz="3200" b="1" dirty="0">
                <a:solidFill>
                  <a:srgbClr val="FFFFFF"/>
                </a:solidFill>
                <a:latin typeface="Comfortaa Bold"/>
                <a:ea typeface="Comfortaa Bold"/>
                <a:cs typeface="Comfortaa Bold"/>
                <a:sym typeface="Comfortaa Bold"/>
              </a:rPr>
              <a:t>Running</a:t>
            </a:r>
          </a:p>
        </p:txBody>
      </p:sp>
      <p:sp>
        <p:nvSpPr>
          <p:cNvPr id="10" name="TextBox 10"/>
          <p:cNvSpPr txBox="1"/>
          <p:nvPr/>
        </p:nvSpPr>
        <p:spPr>
          <a:xfrm>
            <a:off x="1028700" y="5107048"/>
            <a:ext cx="2476500" cy="547370"/>
          </a:xfrm>
          <a:prstGeom prst="rect">
            <a:avLst/>
          </a:prstGeom>
        </p:spPr>
        <p:txBody>
          <a:bodyPr wrap="square" lIns="0" tIns="0" rIns="0" bIns="0" rtlCol="0" anchor="t">
            <a:spAutoFit/>
          </a:bodyPr>
          <a:lstStyle/>
          <a:p>
            <a:pPr algn="ctr">
              <a:lnSpc>
                <a:spcPts val="4480"/>
              </a:lnSpc>
            </a:pPr>
            <a:r>
              <a:rPr lang="en-US" sz="3200" b="1" dirty="0">
                <a:solidFill>
                  <a:srgbClr val="FFFFFF"/>
                </a:solidFill>
                <a:latin typeface="Comfortaa Bold"/>
                <a:ea typeface="Comfortaa Bold"/>
                <a:cs typeface="Comfortaa Bold"/>
                <a:sym typeface="Comfortaa Bold"/>
              </a:rPr>
              <a:t>Completed</a:t>
            </a:r>
          </a:p>
        </p:txBody>
      </p:sp>
      <p:sp>
        <p:nvSpPr>
          <p:cNvPr id="11" name="TextBox 11"/>
          <p:cNvSpPr txBox="1"/>
          <p:nvPr/>
        </p:nvSpPr>
        <p:spPr>
          <a:xfrm>
            <a:off x="9144000" y="1623849"/>
            <a:ext cx="1387241" cy="547370"/>
          </a:xfrm>
          <a:prstGeom prst="rect">
            <a:avLst/>
          </a:prstGeom>
        </p:spPr>
        <p:txBody>
          <a:bodyPr wrap="square" lIns="0" tIns="0" rIns="0" bIns="0" rtlCol="0" anchor="t">
            <a:spAutoFit/>
          </a:bodyPr>
          <a:lstStyle/>
          <a:p>
            <a:pPr algn="ctr">
              <a:lnSpc>
                <a:spcPts val="4480"/>
              </a:lnSpc>
            </a:pPr>
            <a:r>
              <a:rPr lang="en-US" sz="3200" b="1" dirty="0">
                <a:solidFill>
                  <a:srgbClr val="FFFFFF"/>
                </a:solidFill>
                <a:latin typeface="Comfortaa Bold"/>
                <a:ea typeface="Comfortaa Bold"/>
                <a:cs typeface="Comfortaa Bold"/>
                <a:sym typeface="Comfortaa Bold"/>
              </a:rPr>
              <a:t>Result</a:t>
            </a:r>
          </a:p>
        </p:txBody>
      </p:sp>
      <p:sp>
        <p:nvSpPr>
          <p:cNvPr id="12" name="TextBox 12"/>
          <p:cNvSpPr txBox="1"/>
          <p:nvPr/>
        </p:nvSpPr>
        <p:spPr>
          <a:xfrm>
            <a:off x="1028700" y="7110784"/>
            <a:ext cx="3238500" cy="547370"/>
          </a:xfrm>
          <a:prstGeom prst="rect">
            <a:avLst/>
          </a:prstGeom>
        </p:spPr>
        <p:txBody>
          <a:bodyPr wrap="square" lIns="0" tIns="0" rIns="0" bIns="0" rtlCol="0" anchor="t">
            <a:spAutoFit/>
          </a:bodyPr>
          <a:lstStyle/>
          <a:p>
            <a:pPr algn="ctr">
              <a:lnSpc>
                <a:spcPts val="4480"/>
              </a:lnSpc>
            </a:pPr>
            <a:r>
              <a:rPr lang="en-US" sz="3200" b="1" dirty="0">
                <a:solidFill>
                  <a:srgbClr val="FFFFFF"/>
                </a:solidFill>
                <a:latin typeface="Comfortaa Bold"/>
                <a:ea typeface="Comfortaa Bold"/>
                <a:cs typeface="Comfortaa Bold"/>
                <a:sym typeface="Comfortaa Bold"/>
              </a:rPr>
              <a:t>Error handling</a:t>
            </a:r>
          </a:p>
        </p:txBody>
      </p:sp>
      <p:pic>
        <p:nvPicPr>
          <p:cNvPr id="14" name="Picture 13">
            <a:extLst>
              <a:ext uri="{FF2B5EF4-FFF2-40B4-BE49-F238E27FC236}">
                <a16:creationId xmlns:a16="http://schemas.microsoft.com/office/drawing/2014/main" id="{2C52FB3A-2D83-97F8-A729-D68633BB15F9}"/>
              </a:ext>
            </a:extLst>
          </p:cNvPr>
          <p:cNvPicPr>
            <a:picLocks noChangeAspect="1"/>
          </p:cNvPicPr>
          <p:nvPr/>
        </p:nvPicPr>
        <p:blipFill>
          <a:blip r:embed="rId6"/>
          <a:stretch>
            <a:fillRect/>
          </a:stretch>
        </p:blipFill>
        <p:spPr>
          <a:xfrm>
            <a:off x="9549118" y="2204774"/>
            <a:ext cx="7214361" cy="68992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854"/>
        </a:solidFill>
        <a:effectLst/>
      </p:bgPr>
    </p:bg>
    <p:spTree>
      <p:nvGrpSpPr>
        <p:cNvPr id="1" name=""/>
        <p:cNvGrpSpPr/>
        <p:nvPr/>
      </p:nvGrpSpPr>
      <p:grpSpPr>
        <a:xfrm>
          <a:off x="0" y="0"/>
          <a:ext cx="0" cy="0"/>
          <a:chOff x="0" y="0"/>
          <a:chExt cx="0" cy="0"/>
        </a:xfrm>
      </p:grpSpPr>
      <p:grpSp>
        <p:nvGrpSpPr>
          <p:cNvPr id="2" name="Group 2"/>
          <p:cNvGrpSpPr/>
          <p:nvPr/>
        </p:nvGrpSpPr>
        <p:grpSpPr>
          <a:xfrm>
            <a:off x="3034085" y="2484110"/>
            <a:ext cx="3304350" cy="636271"/>
            <a:chOff x="0" y="0"/>
            <a:chExt cx="4405800" cy="848361"/>
          </a:xfrm>
        </p:grpSpPr>
        <p:sp>
          <p:nvSpPr>
            <p:cNvPr id="3" name="Freeform 3"/>
            <p:cNvSpPr/>
            <p:nvPr/>
          </p:nvSpPr>
          <p:spPr>
            <a:xfrm>
              <a:off x="0" y="0"/>
              <a:ext cx="756637" cy="752510"/>
            </a:xfrm>
            <a:custGeom>
              <a:avLst/>
              <a:gdLst/>
              <a:ahLst/>
              <a:cxnLst/>
              <a:rect l="l" t="t" r="r" b="b"/>
              <a:pathLst>
                <a:path w="756637" h="752510">
                  <a:moveTo>
                    <a:pt x="0" y="0"/>
                  </a:moveTo>
                  <a:lnTo>
                    <a:pt x="756637" y="0"/>
                  </a:lnTo>
                  <a:lnTo>
                    <a:pt x="756637" y="752510"/>
                  </a:lnTo>
                  <a:lnTo>
                    <a:pt x="0" y="752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1070594" y="-85725"/>
              <a:ext cx="3335205" cy="934086"/>
            </a:xfrm>
            <a:prstGeom prst="rect">
              <a:avLst/>
            </a:prstGeom>
          </p:spPr>
          <p:txBody>
            <a:bodyPr lIns="0" tIns="0" rIns="0" bIns="0" rtlCol="0" anchor="t">
              <a:spAutoFit/>
            </a:bodyPr>
            <a:lstStyle/>
            <a:p>
              <a:pPr algn="ctr">
                <a:lnSpc>
                  <a:spcPts val="5879"/>
                </a:lnSpc>
              </a:pPr>
              <a:r>
                <a:rPr lang="en-US" sz="4199" b="1">
                  <a:solidFill>
                    <a:srgbClr val="FFFFFF"/>
                  </a:solidFill>
                  <a:latin typeface="Cosmic Octo Bold"/>
                  <a:ea typeface="Cosmic Octo Bold"/>
                  <a:cs typeface="Cosmic Octo Bold"/>
                  <a:sym typeface="Cosmic Octo Bold"/>
                </a:rPr>
                <a:t>Python</a:t>
              </a:r>
            </a:p>
          </p:txBody>
        </p:sp>
      </p:grpSp>
      <p:sp>
        <p:nvSpPr>
          <p:cNvPr id="6" name="TextBox 6"/>
          <p:cNvSpPr txBox="1"/>
          <p:nvPr/>
        </p:nvSpPr>
        <p:spPr>
          <a:xfrm>
            <a:off x="4686260" y="511942"/>
            <a:ext cx="8915480" cy="1081140"/>
          </a:xfrm>
          <a:prstGeom prst="rect">
            <a:avLst/>
          </a:prstGeom>
        </p:spPr>
        <p:txBody>
          <a:bodyPr lIns="0" tIns="0" rIns="0" bIns="0" rtlCol="0" anchor="t">
            <a:spAutoFit/>
          </a:bodyPr>
          <a:lstStyle/>
          <a:p>
            <a:pPr algn="ctr">
              <a:lnSpc>
                <a:spcPts val="8301"/>
              </a:lnSpc>
            </a:pPr>
            <a:r>
              <a:rPr lang="en-US" sz="7479" b="1">
                <a:solidFill>
                  <a:srgbClr val="FFFFFF"/>
                </a:solidFill>
                <a:latin typeface="Cosmic Octo Medium"/>
                <a:ea typeface="Cosmic Octo Medium"/>
                <a:cs typeface="Cosmic Octo Medium"/>
                <a:sym typeface="Cosmic Octo Medium"/>
              </a:rPr>
              <a:t>Summary</a:t>
            </a:r>
          </a:p>
        </p:txBody>
      </p:sp>
      <p:grpSp>
        <p:nvGrpSpPr>
          <p:cNvPr id="7" name="Group 7"/>
          <p:cNvGrpSpPr/>
          <p:nvPr/>
        </p:nvGrpSpPr>
        <p:grpSpPr>
          <a:xfrm>
            <a:off x="12177564" y="2465463"/>
            <a:ext cx="2048171" cy="673566"/>
            <a:chOff x="0" y="0"/>
            <a:chExt cx="2730895" cy="898087"/>
          </a:xfrm>
        </p:grpSpPr>
        <p:sp>
          <p:nvSpPr>
            <p:cNvPr id="8" name="Freeform 8"/>
            <p:cNvSpPr/>
            <p:nvPr/>
          </p:nvSpPr>
          <p:spPr>
            <a:xfrm>
              <a:off x="0" y="0"/>
              <a:ext cx="820627" cy="898087"/>
            </a:xfrm>
            <a:custGeom>
              <a:avLst/>
              <a:gdLst/>
              <a:ahLst/>
              <a:cxnLst/>
              <a:rect l="l" t="t" r="r" b="b"/>
              <a:pathLst>
                <a:path w="820627" h="898087">
                  <a:moveTo>
                    <a:pt x="0" y="0"/>
                  </a:moveTo>
                  <a:lnTo>
                    <a:pt x="820627" y="0"/>
                  </a:lnTo>
                  <a:lnTo>
                    <a:pt x="820627" y="898087"/>
                  </a:lnTo>
                  <a:lnTo>
                    <a:pt x="0" y="898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9" name="TextBox 9"/>
            <p:cNvSpPr txBox="1"/>
            <p:nvPr/>
          </p:nvSpPr>
          <p:spPr>
            <a:xfrm>
              <a:off x="1206895" y="-60862"/>
              <a:ext cx="1524000" cy="934086"/>
            </a:xfrm>
            <a:prstGeom prst="rect">
              <a:avLst/>
            </a:prstGeom>
          </p:spPr>
          <p:txBody>
            <a:bodyPr lIns="0" tIns="0" rIns="0" bIns="0" rtlCol="0" anchor="t">
              <a:spAutoFit/>
            </a:bodyPr>
            <a:lstStyle/>
            <a:p>
              <a:pPr algn="ctr">
                <a:lnSpc>
                  <a:spcPts val="5879"/>
                </a:lnSpc>
              </a:pPr>
              <a:r>
                <a:rPr lang="en-US" sz="4199" b="1">
                  <a:solidFill>
                    <a:srgbClr val="FFFFFF"/>
                  </a:solidFill>
                  <a:latin typeface="Cosmic Octo Bold"/>
                  <a:ea typeface="Cosmic Octo Bold"/>
                  <a:cs typeface="Cosmic Octo Bold"/>
                  <a:sym typeface="Cosmic Octo Bold"/>
                </a:rPr>
                <a:t>C++</a:t>
              </a:r>
            </a:p>
          </p:txBody>
        </p:sp>
      </p:grpSp>
      <p:graphicFrame>
        <p:nvGraphicFramePr>
          <p:cNvPr id="15" name="Table 14">
            <a:extLst>
              <a:ext uri="{FF2B5EF4-FFF2-40B4-BE49-F238E27FC236}">
                <a16:creationId xmlns:a16="http://schemas.microsoft.com/office/drawing/2014/main" id="{45578EDF-14E8-FB61-6010-EFE1ABDC5DF5}"/>
              </a:ext>
            </a:extLst>
          </p:cNvPr>
          <p:cNvGraphicFramePr>
            <a:graphicFrameLocks noGrp="1"/>
          </p:cNvGraphicFramePr>
          <p:nvPr>
            <p:extLst>
              <p:ext uri="{D42A27DB-BD31-4B8C-83A1-F6EECF244321}">
                <p14:modId xmlns:p14="http://schemas.microsoft.com/office/powerpoint/2010/main" val="2825115733"/>
              </p:ext>
            </p:extLst>
          </p:nvPr>
        </p:nvGraphicFramePr>
        <p:xfrm>
          <a:off x="9220200" y="4078748"/>
          <a:ext cx="8116076" cy="3769360"/>
        </p:xfrm>
        <a:graphic>
          <a:graphicData uri="http://schemas.openxmlformats.org/drawingml/2006/table">
            <a:tbl>
              <a:tblPr firstRow="1" bandRow="1">
                <a:tableStyleId>{5C22544A-7EE6-4342-B048-85BDC9FD1C3A}</a:tableStyleId>
              </a:tblPr>
              <a:tblGrid>
                <a:gridCol w="2029019">
                  <a:extLst>
                    <a:ext uri="{9D8B030D-6E8A-4147-A177-3AD203B41FA5}">
                      <a16:colId xmlns:a16="http://schemas.microsoft.com/office/drawing/2014/main" val="265314474"/>
                    </a:ext>
                  </a:extLst>
                </a:gridCol>
                <a:gridCol w="2029019">
                  <a:extLst>
                    <a:ext uri="{9D8B030D-6E8A-4147-A177-3AD203B41FA5}">
                      <a16:colId xmlns:a16="http://schemas.microsoft.com/office/drawing/2014/main" val="1573923931"/>
                    </a:ext>
                  </a:extLst>
                </a:gridCol>
                <a:gridCol w="2029019">
                  <a:extLst>
                    <a:ext uri="{9D8B030D-6E8A-4147-A177-3AD203B41FA5}">
                      <a16:colId xmlns:a16="http://schemas.microsoft.com/office/drawing/2014/main" val="3770612494"/>
                    </a:ext>
                  </a:extLst>
                </a:gridCol>
                <a:gridCol w="2029019">
                  <a:extLst>
                    <a:ext uri="{9D8B030D-6E8A-4147-A177-3AD203B41FA5}">
                      <a16:colId xmlns:a16="http://schemas.microsoft.com/office/drawing/2014/main" val="2233782012"/>
                    </a:ext>
                  </a:extLst>
                </a:gridCol>
              </a:tblGrid>
              <a:tr h="386487">
                <a:tc gridSpan="4">
                  <a:txBody>
                    <a:bodyPr/>
                    <a:lstStyle/>
                    <a:p>
                      <a:pPr algn="ctr"/>
                      <a:r>
                        <a:rPr lang="en-US" sz="2800" dirty="0">
                          <a:latin typeface="Comfortaa" panose="020B0604020202020204" charset="0"/>
                        </a:rPr>
                        <a:t>C++ RUNTIME</a:t>
                      </a:r>
                    </a:p>
                  </a:txBody>
                  <a:tcPr/>
                </a:tc>
                <a:tc hMerge="1">
                  <a:txBody>
                    <a:bodyPr/>
                    <a:lstStyle/>
                    <a:p>
                      <a:endParaRPr lang="en-US"/>
                    </a:p>
                  </a:txBody>
                  <a:tcPr/>
                </a:tc>
                <a:tc hMerge="1">
                  <a:txBody>
                    <a:bodyPr/>
                    <a:lstStyle/>
                    <a:p>
                      <a:endParaRPr dirty="0"/>
                    </a:p>
                  </a:txBody>
                  <a:tcPr/>
                </a:tc>
                <a:tc hMerge="1">
                  <a:txBody>
                    <a:bodyPr/>
                    <a:lstStyle/>
                    <a:p>
                      <a:pPr algn="ctr"/>
                      <a:endParaRPr lang="en-US" dirty="0"/>
                    </a:p>
                  </a:txBody>
                  <a:tcPr/>
                </a:tc>
                <a:extLst>
                  <a:ext uri="{0D108BD9-81ED-4DB2-BD59-A6C34878D82A}">
                    <a16:rowId xmlns:a16="http://schemas.microsoft.com/office/drawing/2014/main" val="3603646393"/>
                  </a:ext>
                </a:extLst>
              </a:tr>
              <a:tr h="386487">
                <a:tc>
                  <a:txBody>
                    <a:bodyPr/>
                    <a:lstStyle/>
                    <a:p>
                      <a:pPr marL="0" marR="0" algn="ctr" fontAlgn="t">
                        <a:spcBef>
                          <a:spcPts val="0"/>
                        </a:spcBef>
                        <a:spcAft>
                          <a:spcPts val="0"/>
                        </a:spcAft>
                      </a:pPr>
                      <a:r>
                        <a:rPr lang="en-US" sz="2000" b="1" dirty="0">
                          <a:effectLst/>
                          <a:latin typeface="Comfortaa" panose="020B0604020202020204" charset="0"/>
                        </a:rPr>
                        <a:t>Disk Type</a:t>
                      </a:r>
                    </a:p>
                  </a:txBody>
                  <a:tcPr marL="50800" marR="50800" marT="50800" marB="50800"/>
                </a:tc>
                <a:tc>
                  <a:txBody>
                    <a:bodyPr/>
                    <a:lstStyle/>
                    <a:p>
                      <a:pPr marL="0" marR="0" algn="ctr" fontAlgn="t">
                        <a:spcBef>
                          <a:spcPts val="0"/>
                        </a:spcBef>
                        <a:spcAft>
                          <a:spcPts val="0"/>
                        </a:spcAft>
                      </a:pPr>
                      <a:r>
                        <a:rPr lang="en-US" sz="2000" b="1" dirty="0">
                          <a:effectLst/>
                          <a:latin typeface="Comfortaa" panose="020B0604020202020204" charset="0"/>
                        </a:rPr>
                        <a:t>Filesystem</a:t>
                      </a:r>
                    </a:p>
                  </a:txBody>
                  <a:tcPr marL="50800" marR="50800" marT="50800" marB="50800"/>
                </a:tc>
                <a:tc>
                  <a:txBody>
                    <a:bodyPr/>
                    <a:lstStyle/>
                    <a:p>
                      <a:pPr marL="0" marR="0" algn="ctr" fontAlgn="t">
                        <a:spcBef>
                          <a:spcPts val="0"/>
                        </a:spcBef>
                        <a:spcAft>
                          <a:spcPts val="0"/>
                        </a:spcAft>
                      </a:pPr>
                      <a:r>
                        <a:rPr lang="en-US" sz="2000" b="1" dirty="0">
                          <a:effectLst/>
                          <a:latin typeface="Comfortaa" panose="020B0604020202020204" charset="0"/>
                        </a:rPr>
                        <a:t>Size</a:t>
                      </a:r>
                    </a:p>
                  </a:txBody>
                  <a:tcPr marL="50800" marR="50800" marT="50800" marB="50800"/>
                </a:tc>
                <a:tc>
                  <a:txBody>
                    <a:bodyPr/>
                    <a:lstStyle/>
                    <a:p>
                      <a:pPr marL="0" marR="0" algn="ctr" fontAlgn="t">
                        <a:spcBef>
                          <a:spcPts val="0"/>
                        </a:spcBef>
                        <a:spcAft>
                          <a:spcPts val="0"/>
                        </a:spcAft>
                      </a:pPr>
                      <a:r>
                        <a:rPr lang="en-US" sz="2000" b="1" dirty="0">
                          <a:effectLst/>
                          <a:latin typeface="Comfortaa" panose="020B0604020202020204" charset="0"/>
                        </a:rPr>
                        <a:t>Runtime</a:t>
                      </a:r>
                    </a:p>
                  </a:txBody>
                  <a:tcPr marL="50800" marR="50800" marT="50800" marB="50800"/>
                </a:tc>
                <a:extLst>
                  <a:ext uri="{0D108BD9-81ED-4DB2-BD59-A6C34878D82A}">
                    <a16:rowId xmlns:a16="http://schemas.microsoft.com/office/drawing/2014/main" val="1289658444"/>
                  </a:ext>
                </a:extLst>
              </a:tr>
              <a:tr h="386487">
                <a:tc>
                  <a:txBody>
                    <a:bodyPr/>
                    <a:lstStyle/>
                    <a:p>
                      <a:pPr marL="0" marR="0" algn="ctr" fontAlgn="t">
                        <a:spcBef>
                          <a:spcPts val="0"/>
                        </a:spcBef>
                        <a:spcAft>
                          <a:spcPts val="0"/>
                        </a:spcAft>
                      </a:pPr>
                      <a:r>
                        <a:rPr lang="en-US" sz="2000" dirty="0">
                          <a:effectLst/>
                          <a:latin typeface="Comfortaa" panose="020B0604020202020204" charset="0"/>
                        </a:rPr>
                        <a:t>SSD</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NTFS</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58GB</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5 mins 49 seconds</a:t>
                      </a:r>
                    </a:p>
                  </a:txBody>
                  <a:tcPr marL="50800" marR="50800" marT="50800" marB="50800"/>
                </a:tc>
                <a:extLst>
                  <a:ext uri="{0D108BD9-81ED-4DB2-BD59-A6C34878D82A}">
                    <a16:rowId xmlns:a16="http://schemas.microsoft.com/office/drawing/2014/main" val="3485398551"/>
                  </a:ext>
                </a:extLst>
              </a:tr>
              <a:tr h="386487">
                <a:tc>
                  <a:txBody>
                    <a:bodyPr/>
                    <a:lstStyle/>
                    <a:p>
                      <a:pPr marL="0" marR="0" algn="ctr" fontAlgn="t">
                        <a:spcBef>
                          <a:spcPts val="0"/>
                        </a:spcBef>
                        <a:spcAft>
                          <a:spcPts val="0"/>
                        </a:spcAft>
                      </a:pPr>
                      <a:r>
                        <a:rPr lang="en-US" sz="2000" dirty="0">
                          <a:effectLst/>
                          <a:latin typeface="Comfortaa" panose="020B0604020202020204" charset="0"/>
                        </a:rPr>
                        <a:t>SSD</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NTFS</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91GB</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8 mins 06 seconds</a:t>
                      </a:r>
                    </a:p>
                  </a:txBody>
                  <a:tcPr marL="50800" marR="50800" marT="50800" marB="50800"/>
                </a:tc>
                <a:extLst>
                  <a:ext uri="{0D108BD9-81ED-4DB2-BD59-A6C34878D82A}">
                    <a16:rowId xmlns:a16="http://schemas.microsoft.com/office/drawing/2014/main" val="698764658"/>
                  </a:ext>
                </a:extLst>
              </a:tr>
              <a:tr h="386487">
                <a:tc>
                  <a:txBody>
                    <a:bodyPr/>
                    <a:lstStyle/>
                    <a:p>
                      <a:pPr marL="0" marR="0" algn="ctr" fontAlgn="t">
                        <a:spcBef>
                          <a:spcPts val="0"/>
                        </a:spcBef>
                        <a:spcAft>
                          <a:spcPts val="0"/>
                        </a:spcAft>
                      </a:pPr>
                      <a:r>
                        <a:rPr lang="en-US" sz="2000" dirty="0">
                          <a:effectLst/>
                          <a:latin typeface="Comfortaa" panose="020B0604020202020204" charset="0"/>
                        </a:rPr>
                        <a:t>HDD</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NTFS</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778GB</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6 mins 34 seconds</a:t>
                      </a:r>
                    </a:p>
                  </a:txBody>
                  <a:tcPr marL="50800" marR="50800" marT="50800" marB="50800"/>
                </a:tc>
                <a:extLst>
                  <a:ext uri="{0D108BD9-81ED-4DB2-BD59-A6C34878D82A}">
                    <a16:rowId xmlns:a16="http://schemas.microsoft.com/office/drawing/2014/main" val="3029647867"/>
                  </a:ext>
                </a:extLst>
              </a:tr>
              <a:tr h="386487">
                <a:tc>
                  <a:txBody>
                    <a:bodyPr/>
                    <a:lstStyle/>
                    <a:p>
                      <a:pPr marL="0" marR="0" algn="ctr" fontAlgn="t">
                        <a:spcBef>
                          <a:spcPts val="0"/>
                        </a:spcBef>
                        <a:spcAft>
                          <a:spcPts val="0"/>
                        </a:spcAft>
                      </a:pPr>
                      <a:r>
                        <a:rPr lang="en-US" sz="2000" dirty="0">
                          <a:effectLst/>
                          <a:latin typeface="Comfortaa" panose="020B0604020202020204" charset="0"/>
                        </a:rPr>
                        <a:t>SDXC</a:t>
                      </a:r>
                    </a:p>
                  </a:txBody>
                  <a:tcPr marL="50800" marR="50800" marT="50800" marB="50800"/>
                </a:tc>
                <a:tc>
                  <a:txBody>
                    <a:bodyPr/>
                    <a:lstStyle/>
                    <a:p>
                      <a:pPr marL="0" marR="0" algn="ctr" fontAlgn="t">
                        <a:spcBef>
                          <a:spcPts val="0"/>
                        </a:spcBef>
                        <a:spcAft>
                          <a:spcPts val="0"/>
                        </a:spcAft>
                      </a:pPr>
                      <a:r>
                        <a:rPr lang="en-US" sz="2000" dirty="0" err="1">
                          <a:effectLst/>
                          <a:latin typeface="Comfortaa" panose="020B0604020202020204" charset="0"/>
                        </a:rPr>
                        <a:t>exFAT</a:t>
                      </a:r>
                      <a:endParaRPr lang="en-US" sz="2000" dirty="0">
                        <a:effectLst/>
                        <a:latin typeface="Comfortaa" panose="020B0604020202020204" charset="0"/>
                      </a:endParaRP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67GB</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1 min 59 seconds</a:t>
                      </a:r>
                    </a:p>
                  </a:txBody>
                  <a:tcPr marL="50800" marR="50800" marT="50800" marB="50800"/>
                </a:tc>
                <a:extLst>
                  <a:ext uri="{0D108BD9-81ED-4DB2-BD59-A6C34878D82A}">
                    <a16:rowId xmlns:a16="http://schemas.microsoft.com/office/drawing/2014/main" val="4087294723"/>
                  </a:ext>
                </a:extLst>
              </a:tr>
            </a:tbl>
          </a:graphicData>
        </a:graphic>
      </p:graphicFrame>
      <p:graphicFrame>
        <p:nvGraphicFramePr>
          <p:cNvPr id="16" name="Table 15">
            <a:extLst>
              <a:ext uri="{FF2B5EF4-FFF2-40B4-BE49-F238E27FC236}">
                <a16:creationId xmlns:a16="http://schemas.microsoft.com/office/drawing/2014/main" id="{6D1B9837-38AF-F62A-DBA6-5C16C8D8B744}"/>
              </a:ext>
            </a:extLst>
          </p:cNvPr>
          <p:cNvGraphicFramePr>
            <a:graphicFrameLocks noGrp="1"/>
          </p:cNvGraphicFramePr>
          <p:nvPr>
            <p:extLst>
              <p:ext uri="{D42A27DB-BD31-4B8C-83A1-F6EECF244321}">
                <p14:modId xmlns:p14="http://schemas.microsoft.com/office/powerpoint/2010/main" val="2110477402"/>
              </p:ext>
            </p:extLst>
          </p:nvPr>
        </p:nvGraphicFramePr>
        <p:xfrm>
          <a:off x="628222" y="4078748"/>
          <a:ext cx="8116076" cy="3769360"/>
        </p:xfrm>
        <a:graphic>
          <a:graphicData uri="http://schemas.openxmlformats.org/drawingml/2006/table">
            <a:tbl>
              <a:tblPr firstRow="1" bandRow="1">
                <a:tableStyleId>{5C22544A-7EE6-4342-B048-85BDC9FD1C3A}</a:tableStyleId>
              </a:tblPr>
              <a:tblGrid>
                <a:gridCol w="2029019">
                  <a:extLst>
                    <a:ext uri="{9D8B030D-6E8A-4147-A177-3AD203B41FA5}">
                      <a16:colId xmlns:a16="http://schemas.microsoft.com/office/drawing/2014/main" val="265314474"/>
                    </a:ext>
                  </a:extLst>
                </a:gridCol>
                <a:gridCol w="2029019">
                  <a:extLst>
                    <a:ext uri="{9D8B030D-6E8A-4147-A177-3AD203B41FA5}">
                      <a16:colId xmlns:a16="http://schemas.microsoft.com/office/drawing/2014/main" val="1573923931"/>
                    </a:ext>
                  </a:extLst>
                </a:gridCol>
                <a:gridCol w="2029019">
                  <a:extLst>
                    <a:ext uri="{9D8B030D-6E8A-4147-A177-3AD203B41FA5}">
                      <a16:colId xmlns:a16="http://schemas.microsoft.com/office/drawing/2014/main" val="3770612494"/>
                    </a:ext>
                  </a:extLst>
                </a:gridCol>
                <a:gridCol w="2029019">
                  <a:extLst>
                    <a:ext uri="{9D8B030D-6E8A-4147-A177-3AD203B41FA5}">
                      <a16:colId xmlns:a16="http://schemas.microsoft.com/office/drawing/2014/main" val="2233782012"/>
                    </a:ext>
                  </a:extLst>
                </a:gridCol>
              </a:tblGrid>
              <a:tr h="386487">
                <a:tc gridSpan="4">
                  <a:txBody>
                    <a:bodyPr/>
                    <a:lstStyle/>
                    <a:p>
                      <a:pPr algn="ctr"/>
                      <a:r>
                        <a:rPr lang="en-US" sz="2800" dirty="0">
                          <a:solidFill>
                            <a:srgbClr val="FFFF00"/>
                          </a:solidFill>
                          <a:latin typeface="Comfortaa" panose="020B0604020202020204" charset="0"/>
                        </a:rPr>
                        <a:t>PYTHON RUNTIME</a:t>
                      </a:r>
                    </a:p>
                  </a:txBody>
                  <a:tcPr/>
                </a:tc>
                <a:tc hMerge="1">
                  <a:txBody>
                    <a:bodyPr/>
                    <a:lstStyle/>
                    <a:p>
                      <a:endParaRPr lang="en-US"/>
                    </a:p>
                  </a:txBody>
                  <a:tcPr/>
                </a:tc>
                <a:tc hMerge="1">
                  <a:txBody>
                    <a:bodyPr/>
                    <a:lstStyle/>
                    <a:p>
                      <a:endParaRPr dirty="0"/>
                    </a:p>
                  </a:txBody>
                  <a:tcPr/>
                </a:tc>
                <a:tc hMerge="1">
                  <a:txBody>
                    <a:bodyPr/>
                    <a:lstStyle/>
                    <a:p>
                      <a:pPr algn="ctr"/>
                      <a:endParaRPr lang="en-US" dirty="0"/>
                    </a:p>
                  </a:txBody>
                  <a:tcPr/>
                </a:tc>
                <a:extLst>
                  <a:ext uri="{0D108BD9-81ED-4DB2-BD59-A6C34878D82A}">
                    <a16:rowId xmlns:a16="http://schemas.microsoft.com/office/drawing/2014/main" val="3603646393"/>
                  </a:ext>
                </a:extLst>
              </a:tr>
              <a:tr h="386487">
                <a:tc>
                  <a:txBody>
                    <a:bodyPr/>
                    <a:lstStyle/>
                    <a:p>
                      <a:pPr marL="0" marR="0" algn="ctr" fontAlgn="t">
                        <a:spcBef>
                          <a:spcPts val="0"/>
                        </a:spcBef>
                        <a:spcAft>
                          <a:spcPts val="0"/>
                        </a:spcAft>
                      </a:pPr>
                      <a:r>
                        <a:rPr lang="en-US" sz="2000" b="1" dirty="0">
                          <a:effectLst/>
                          <a:latin typeface="Comfortaa" panose="020B0604020202020204" charset="0"/>
                        </a:rPr>
                        <a:t>Disk Type</a:t>
                      </a:r>
                    </a:p>
                  </a:txBody>
                  <a:tcPr marL="50800" marR="50800" marT="50800" marB="50800"/>
                </a:tc>
                <a:tc>
                  <a:txBody>
                    <a:bodyPr/>
                    <a:lstStyle/>
                    <a:p>
                      <a:pPr marL="0" marR="0" algn="ctr" fontAlgn="t">
                        <a:spcBef>
                          <a:spcPts val="0"/>
                        </a:spcBef>
                        <a:spcAft>
                          <a:spcPts val="0"/>
                        </a:spcAft>
                      </a:pPr>
                      <a:r>
                        <a:rPr lang="en-US" sz="2000" b="1" dirty="0">
                          <a:effectLst/>
                          <a:latin typeface="Comfortaa" panose="020B0604020202020204" charset="0"/>
                        </a:rPr>
                        <a:t>Filesystem</a:t>
                      </a:r>
                    </a:p>
                  </a:txBody>
                  <a:tcPr marL="50800" marR="50800" marT="50800" marB="50800"/>
                </a:tc>
                <a:tc>
                  <a:txBody>
                    <a:bodyPr/>
                    <a:lstStyle/>
                    <a:p>
                      <a:pPr marL="0" marR="0" algn="ctr" fontAlgn="t">
                        <a:spcBef>
                          <a:spcPts val="0"/>
                        </a:spcBef>
                        <a:spcAft>
                          <a:spcPts val="0"/>
                        </a:spcAft>
                      </a:pPr>
                      <a:r>
                        <a:rPr lang="en-US" sz="2000" b="1" dirty="0">
                          <a:effectLst/>
                          <a:latin typeface="Comfortaa" panose="020B0604020202020204" charset="0"/>
                        </a:rPr>
                        <a:t>Size</a:t>
                      </a:r>
                    </a:p>
                  </a:txBody>
                  <a:tcPr marL="50800" marR="50800" marT="50800" marB="50800"/>
                </a:tc>
                <a:tc>
                  <a:txBody>
                    <a:bodyPr/>
                    <a:lstStyle/>
                    <a:p>
                      <a:pPr marL="0" marR="0" algn="ctr" fontAlgn="t">
                        <a:spcBef>
                          <a:spcPts val="0"/>
                        </a:spcBef>
                        <a:spcAft>
                          <a:spcPts val="0"/>
                        </a:spcAft>
                      </a:pPr>
                      <a:r>
                        <a:rPr lang="en-US" sz="2000" b="1" dirty="0">
                          <a:effectLst/>
                          <a:latin typeface="Comfortaa" panose="020B0604020202020204" charset="0"/>
                        </a:rPr>
                        <a:t>Runtime</a:t>
                      </a:r>
                    </a:p>
                  </a:txBody>
                  <a:tcPr marL="50800" marR="50800" marT="50800" marB="50800"/>
                </a:tc>
                <a:extLst>
                  <a:ext uri="{0D108BD9-81ED-4DB2-BD59-A6C34878D82A}">
                    <a16:rowId xmlns:a16="http://schemas.microsoft.com/office/drawing/2014/main" val="1289658444"/>
                  </a:ext>
                </a:extLst>
              </a:tr>
              <a:tr h="386487">
                <a:tc>
                  <a:txBody>
                    <a:bodyPr/>
                    <a:lstStyle/>
                    <a:p>
                      <a:pPr marL="0" marR="0" algn="ctr" fontAlgn="t">
                        <a:spcBef>
                          <a:spcPts val="0"/>
                        </a:spcBef>
                        <a:spcAft>
                          <a:spcPts val="0"/>
                        </a:spcAft>
                      </a:pPr>
                      <a:r>
                        <a:rPr lang="en-US" sz="2000" dirty="0">
                          <a:effectLst/>
                          <a:latin typeface="Comfortaa" panose="020B0604020202020204" charset="0"/>
                        </a:rPr>
                        <a:t>SSD</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NTFS</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58GB</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4 mins 27 seconds</a:t>
                      </a:r>
                    </a:p>
                  </a:txBody>
                  <a:tcPr marL="50800" marR="50800" marT="50800" marB="50800"/>
                </a:tc>
                <a:extLst>
                  <a:ext uri="{0D108BD9-81ED-4DB2-BD59-A6C34878D82A}">
                    <a16:rowId xmlns:a16="http://schemas.microsoft.com/office/drawing/2014/main" val="3485398551"/>
                  </a:ext>
                </a:extLst>
              </a:tr>
              <a:tr h="386487">
                <a:tc>
                  <a:txBody>
                    <a:bodyPr/>
                    <a:lstStyle/>
                    <a:p>
                      <a:pPr marL="0" marR="0" algn="ctr" fontAlgn="t">
                        <a:spcBef>
                          <a:spcPts val="0"/>
                        </a:spcBef>
                        <a:spcAft>
                          <a:spcPts val="0"/>
                        </a:spcAft>
                      </a:pPr>
                      <a:r>
                        <a:rPr lang="en-US" sz="2000" dirty="0">
                          <a:effectLst/>
                          <a:latin typeface="Comfortaa" panose="020B0604020202020204" charset="0"/>
                        </a:rPr>
                        <a:t>SSD</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NTFS</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91GB</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7 mins 45 seconds</a:t>
                      </a:r>
                    </a:p>
                  </a:txBody>
                  <a:tcPr marL="50800" marR="50800" marT="50800" marB="50800"/>
                </a:tc>
                <a:extLst>
                  <a:ext uri="{0D108BD9-81ED-4DB2-BD59-A6C34878D82A}">
                    <a16:rowId xmlns:a16="http://schemas.microsoft.com/office/drawing/2014/main" val="698764658"/>
                  </a:ext>
                </a:extLst>
              </a:tr>
              <a:tr h="386487">
                <a:tc>
                  <a:txBody>
                    <a:bodyPr/>
                    <a:lstStyle/>
                    <a:p>
                      <a:pPr marL="0" marR="0" algn="ctr" fontAlgn="t">
                        <a:spcBef>
                          <a:spcPts val="0"/>
                        </a:spcBef>
                        <a:spcAft>
                          <a:spcPts val="0"/>
                        </a:spcAft>
                      </a:pPr>
                      <a:r>
                        <a:rPr lang="en-US" sz="2000" dirty="0">
                          <a:effectLst/>
                          <a:latin typeface="Comfortaa" panose="020B0604020202020204" charset="0"/>
                        </a:rPr>
                        <a:t>HDD</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NTFS</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778GB</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5 mins 14 seconds</a:t>
                      </a:r>
                    </a:p>
                  </a:txBody>
                  <a:tcPr marL="50800" marR="50800" marT="50800" marB="50800"/>
                </a:tc>
                <a:extLst>
                  <a:ext uri="{0D108BD9-81ED-4DB2-BD59-A6C34878D82A}">
                    <a16:rowId xmlns:a16="http://schemas.microsoft.com/office/drawing/2014/main" val="3029647867"/>
                  </a:ext>
                </a:extLst>
              </a:tr>
              <a:tr h="386487">
                <a:tc>
                  <a:txBody>
                    <a:bodyPr/>
                    <a:lstStyle/>
                    <a:p>
                      <a:pPr marL="0" marR="0" algn="ctr" fontAlgn="t">
                        <a:spcBef>
                          <a:spcPts val="0"/>
                        </a:spcBef>
                        <a:spcAft>
                          <a:spcPts val="0"/>
                        </a:spcAft>
                      </a:pPr>
                      <a:r>
                        <a:rPr lang="en-US" sz="2000" dirty="0">
                          <a:effectLst/>
                          <a:latin typeface="Comfortaa" panose="020B0604020202020204" charset="0"/>
                        </a:rPr>
                        <a:t>SDXC</a:t>
                      </a:r>
                    </a:p>
                  </a:txBody>
                  <a:tcPr marL="50800" marR="50800" marT="50800" marB="50800"/>
                </a:tc>
                <a:tc>
                  <a:txBody>
                    <a:bodyPr/>
                    <a:lstStyle/>
                    <a:p>
                      <a:pPr marL="0" marR="0" algn="ctr" fontAlgn="t">
                        <a:spcBef>
                          <a:spcPts val="0"/>
                        </a:spcBef>
                        <a:spcAft>
                          <a:spcPts val="0"/>
                        </a:spcAft>
                      </a:pPr>
                      <a:r>
                        <a:rPr lang="en-US" sz="2000" dirty="0" err="1">
                          <a:effectLst/>
                          <a:latin typeface="Comfortaa" panose="020B0604020202020204" charset="0"/>
                        </a:rPr>
                        <a:t>exFAT</a:t>
                      </a:r>
                      <a:endParaRPr lang="en-US" sz="2000" dirty="0">
                        <a:effectLst/>
                        <a:latin typeface="Comfortaa" panose="020B0604020202020204" charset="0"/>
                      </a:endParaRP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67GB</a:t>
                      </a:r>
                    </a:p>
                  </a:txBody>
                  <a:tcPr marL="50800" marR="50800" marT="50800" marB="50800"/>
                </a:tc>
                <a:tc>
                  <a:txBody>
                    <a:bodyPr/>
                    <a:lstStyle/>
                    <a:p>
                      <a:pPr marL="0" marR="0" algn="ctr" fontAlgn="t">
                        <a:spcBef>
                          <a:spcPts val="0"/>
                        </a:spcBef>
                        <a:spcAft>
                          <a:spcPts val="0"/>
                        </a:spcAft>
                      </a:pPr>
                      <a:r>
                        <a:rPr lang="en-US" sz="2000" dirty="0">
                          <a:effectLst/>
                          <a:latin typeface="Comfortaa" panose="020B0604020202020204" charset="0"/>
                        </a:rPr>
                        <a:t>1 min 26 seconds</a:t>
                      </a:r>
                    </a:p>
                  </a:txBody>
                  <a:tcPr marL="50800" marR="50800" marT="50800" marB="50800"/>
                </a:tc>
                <a:extLst>
                  <a:ext uri="{0D108BD9-81ED-4DB2-BD59-A6C34878D82A}">
                    <a16:rowId xmlns:a16="http://schemas.microsoft.com/office/drawing/2014/main" val="408729472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54"/>
        </a:solidFill>
        <a:effectLst/>
      </p:bgPr>
    </p:bg>
    <p:spTree>
      <p:nvGrpSpPr>
        <p:cNvPr id="1" name=""/>
        <p:cNvGrpSpPr/>
        <p:nvPr/>
      </p:nvGrpSpPr>
      <p:grpSpPr>
        <a:xfrm>
          <a:off x="0" y="0"/>
          <a:ext cx="0" cy="0"/>
          <a:chOff x="0" y="0"/>
          <a:chExt cx="0" cy="0"/>
        </a:xfrm>
      </p:grpSpPr>
      <p:sp>
        <p:nvSpPr>
          <p:cNvPr id="2" name="TextBox 2"/>
          <p:cNvSpPr txBox="1"/>
          <p:nvPr/>
        </p:nvSpPr>
        <p:spPr>
          <a:xfrm>
            <a:off x="1028700" y="633227"/>
            <a:ext cx="16230600" cy="1179583"/>
          </a:xfrm>
          <a:prstGeom prst="rect">
            <a:avLst/>
          </a:prstGeom>
        </p:spPr>
        <p:txBody>
          <a:bodyPr wrap="square" lIns="0" tIns="0" rIns="0" bIns="0" rtlCol="0" anchor="t">
            <a:spAutoFit/>
          </a:bodyPr>
          <a:lstStyle/>
          <a:p>
            <a:pPr algn="ctr">
              <a:lnSpc>
                <a:spcPts val="9102"/>
              </a:lnSpc>
            </a:pPr>
            <a:r>
              <a:rPr lang="en-US" sz="8200" b="1" dirty="0">
                <a:solidFill>
                  <a:srgbClr val="FFFFFF"/>
                </a:solidFill>
                <a:latin typeface="Cosmic Octo Medium"/>
                <a:ea typeface="Cosmic Octo Medium"/>
                <a:cs typeface="Cosmic Octo Medium"/>
                <a:sym typeface="Cosmic Octo Medium"/>
              </a:rPr>
              <a:t>Conclusion</a:t>
            </a:r>
          </a:p>
        </p:txBody>
      </p:sp>
      <p:sp>
        <p:nvSpPr>
          <p:cNvPr id="4" name="TextBox 4"/>
          <p:cNvSpPr txBox="1"/>
          <p:nvPr/>
        </p:nvSpPr>
        <p:spPr>
          <a:xfrm>
            <a:off x="1028700" y="5076825"/>
            <a:ext cx="16230600" cy="2657475"/>
          </a:xfrm>
          <a:prstGeom prst="rect">
            <a:avLst/>
          </a:prstGeom>
        </p:spPr>
        <p:txBody>
          <a:bodyPr lIns="0" tIns="0" rIns="0" bIns="0" rtlCol="0" anchor="t">
            <a:spAutoFit/>
          </a:bodyPr>
          <a:lstStyle/>
          <a:p>
            <a:pPr algn="l">
              <a:lnSpc>
                <a:spcPts val="4200"/>
              </a:lnSpc>
              <a:spcBef>
                <a:spcPct val="0"/>
              </a:spcBef>
            </a:pPr>
            <a:r>
              <a:rPr lang="en-US" sz="3000" dirty="0">
                <a:solidFill>
                  <a:srgbClr val="FFFFFF"/>
                </a:solidFill>
                <a:latin typeface="Comfortaa"/>
                <a:ea typeface="Comfortaa"/>
                <a:cs typeface="Comfortaa"/>
                <a:sym typeface="Comfortaa"/>
              </a:rPr>
              <a:t>However, if this program was to have more features that would increase its complexity. It will require the highest possible performance and fine-grained control over memory management and the gap in performance will be big and in favor of C++. The only drawback is to commit to its syntax despite the learning curve.</a:t>
            </a:r>
          </a:p>
        </p:txBody>
      </p:sp>
      <p:sp>
        <p:nvSpPr>
          <p:cNvPr id="6" name="Freeform 3">
            <a:extLst>
              <a:ext uri="{FF2B5EF4-FFF2-40B4-BE49-F238E27FC236}">
                <a16:creationId xmlns:a16="http://schemas.microsoft.com/office/drawing/2014/main" id="{7E660E20-4483-4F29-817F-B2C21A8A366F}"/>
              </a:ext>
            </a:extLst>
          </p:cNvPr>
          <p:cNvSpPr/>
          <p:nvPr/>
        </p:nvSpPr>
        <p:spPr>
          <a:xfrm>
            <a:off x="14062817" y="7219263"/>
            <a:ext cx="6311247" cy="5060473"/>
          </a:xfrm>
          <a:custGeom>
            <a:avLst/>
            <a:gdLst/>
            <a:ahLst/>
            <a:cxnLst/>
            <a:rect l="l" t="t" r="r" b="b"/>
            <a:pathLst>
              <a:path w="8414996" h="6747297">
                <a:moveTo>
                  <a:pt x="0" y="0"/>
                </a:moveTo>
                <a:lnTo>
                  <a:pt x="8414995" y="0"/>
                </a:lnTo>
                <a:lnTo>
                  <a:pt x="8414995" y="6747297"/>
                </a:lnTo>
                <a:lnTo>
                  <a:pt x="0" y="67472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10" name="Freeform 7">
            <a:extLst>
              <a:ext uri="{FF2B5EF4-FFF2-40B4-BE49-F238E27FC236}">
                <a16:creationId xmlns:a16="http://schemas.microsoft.com/office/drawing/2014/main" id="{73C6EB22-6C89-472D-BEBE-2C188FFEA0DE}"/>
              </a:ext>
            </a:extLst>
          </p:cNvPr>
          <p:cNvSpPr/>
          <p:nvPr/>
        </p:nvSpPr>
        <p:spPr>
          <a:xfrm>
            <a:off x="10363200" y="8477885"/>
            <a:ext cx="5334313" cy="3326672"/>
          </a:xfrm>
          <a:custGeom>
            <a:avLst/>
            <a:gdLst/>
            <a:ahLst/>
            <a:cxnLst/>
            <a:rect l="l" t="t" r="r" b="b"/>
            <a:pathLst>
              <a:path w="7112417" h="4435562">
                <a:moveTo>
                  <a:pt x="0" y="0"/>
                </a:moveTo>
                <a:lnTo>
                  <a:pt x="7112417" y="0"/>
                </a:lnTo>
                <a:lnTo>
                  <a:pt x="7112417" y="4435562"/>
                </a:lnTo>
                <a:lnTo>
                  <a:pt x="0" y="44355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1" name="Freeform 8">
            <a:extLst>
              <a:ext uri="{FF2B5EF4-FFF2-40B4-BE49-F238E27FC236}">
                <a16:creationId xmlns:a16="http://schemas.microsoft.com/office/drawing/2014/main" id="{ACBACA22-A724-4F32-A767-96E4F7B007C6}"/>
              </a:ext>
            </a:extLst>
          </p:cNvPr>
          <p:cNvSpPr/>
          <p:nvPr/>
        </p:nvSpPr>
        <p:spPr>
          <a:xfrm>
            <a:off x="6515230" y="10720650"/>
            <a:ext cx="2514655" cy="1559086"/>
          </a:xfrm>
          <a:custGeom>
            <a:avLst/>
            <a:gdLst/>
            <a:ahLst/>
            <a:cxnLst/>
            <a:rect l="l" t="t" r="r" b="b"/>
            <a:pathLst>
              <a:path w="3352873" h="2078781">
                <a:moveTo>
                  <a:pt x="0" y="0"/>
                </a:moveTo>
                <a:lnTo>
                  <a:pt x="3352873" y="0"/>
                </a:lnTo>
                <a:lnTo>
                  <a:pt x="3352873" y="2078782"/>
                </a:lnTo>
                <a:lnTo>
                  <a:pt x="0" y="20787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13" name="Freeform 10">
            <a:extLst>
              <a:ext uri="{FF2B5EF4-FFF2-40B4-BE49-F238E27FC236}">
                <a16:creationId xmlns:a16="http://schemas.microsoft.com/office/drawing/2014/main" id="{0D4EEA38-409B-4CE0-88B6-523E7367F2E8}"/>
              </a:ext>
            </a:extLst>
          </p:cNvPr>
          <p:cNvSpPr/>
          <p:nvPr/>
        </p:nvSpPr>
        <p:spPr>
          <a:xfrm>
            <a:off x="9364234" y="9257619"/>
            <a:ext cx="1055129" cy="792305"/>
          </a:xfrm>
          <a:custGeom>
            <a:avLst/>
            <a:gdLst/>
            <a:ahLst/>
            <a:cxnLst/>
            <a:rect l="l" t="t" r="r" b="b"/>
            <a:pathLst>
              <a:path w="1406838" h="1056407">
                <a:moveTo>
                  <a:pt x="0" y="0"/>
                </a:moveTo>
                <a:lnTo>
                  <a:pt x="1406838" y="0"/>
                </a:lnTo>
                <a:lnTo>
                  <a:pt x="1406838" y="1056408"/>
                </a:lnTo>
                <a:lnTo>
                  <a:pt x="0" y="10564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5" name="TextBox 4">
            <a:extLst>
              <a:ext uri="{FF2B5EF4-FFF2-40B4-BE49-F238E27FC236}">
                <a16:creationId xmlns:a16="http://schemas.microsoft.com/office/drawing/2014/main" id="{765842AF-5216-08BF-78EB-C75127FA83A8}"/>
              </a:ext>
            </a:extLst>
          </p:cNvPr>
          <p:cNvSpPr txBox="1"/>
          <p:nvPr/>
        </p:nvSpPr>
        <p:spPr>
          <a:xfrm>
            <a:off x="1028700" y="2117178"/>
            <a:ext cx="16497300" cy="2116670"/>
          </a:xfrm>
          <a:prstGeom prst="rect">
            <a:avLst/>
          </a:prstGeom>
        </p:spPr>
        <p:txBody>
          <a:bodyPr wrap="square" lIns="0" tIns="0" rIns="0" bIns="0" rtlCol="0" anchor="t">
            <a:spAutoFit/>
          </a:bodyPr>
          <a:lstStyle/>
          <a:p>
            <a:pPr algn="l">
              <a:lnSpc>
                <a:spcPts val="4200"/>
              </a:lnSpc>
              <a:spcBef>
                <a:spcPct val="0"/>
              </a:spcBef>
            </a:pPr>
            <a:r>
              <a:rPr lang="en-US" sz="3000" dirty="0">
                <a:solidFill>
                  <a:srgbClr val="FFFFFF"/>
                </a:solidFill>
                <a:latin typeface="Comfortaa"/>
                <a:ea typeface="Comfortaa"/>
                <a:cs typeface="Comfortaa"/>
                <a:sym typeface="Comfortaa"/>
              </a:rPr>
              <a:t>Python’s syntax is easier to understand due to higher-level abstractions and dynamic typing; ultimately, leading to faster development time. Furthermore, the abundance of libraries that combine optimization and ease of use makes this the preferred choice for small-scale programs like this.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45bb216-fa72-40c6-aa17-041540b220e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93D41D0A47B040B582F68AB612CC1C" ma:contentTypeVersion="11" ma:contentTypeDescription="Create a new document." ma:contentTypeScope="" ma:versionID="fa1d21185842b4d71469c8d5ab432a44">
  <xsd:schema xmlns:xsd="http://www.w3.org/2001/XMLSchema" xmlns:xs="http://www.w3.org/2001/XMLSchema" xmlns:p="http://schemas.microsoft.com/office/2006/metadata/properties" xmlns:ns3="c45bb216-fa72-40c6-aa17-041540b220ef" targetNamespace="http://schemas.microsoft.com/office/2006/metadata/properties" ma:root="true" ma:fieldsID="5346d85a8ce7f1567badd9cb24a5a293" ns3:_="">
    <xsd:import namespace="c45bb216-fa72-40c6-aa17-041540b220e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5bb216-fa72-40c6-aa17-041540b220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dexed="true" ma:internalName="MediaServiceLocation"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F17B0A-E5A0-46D2-98BD-189AD07C0B17}">
  <ds:schemaRefs>
    <ds:schemaRef ds:uri="http://schemas.microsoft.com/office/infopath/2007/PartnerControls"/>
    <ds:schemaRef ds:uri="http://www.w3.org/XML/1998/namespace"/>
    <ds:schemaRef ds:uri="http://schemas.microsoft.com/office/2006/documentManagement/types"/>
    <ds:schemaRef ds:uri="c45bb216-fa72-40c6-aa17-041540b220ef"/>
    <ds:schemaRef ds:uri="http://purl.org/dc/dcmitype/"/>
    <ds:schemaRef ds:uri="http://schemas.openxmlformats.org/package/2006/metadata/core-properties"/>
    <ds:schemaRef ds:uri="http://schemas.microsoft.com/office/2006/metadata/properties"/>
    <ds:schemaRef ds:uri="http://purl.org/dc/terms/"/>
    <ds:schemaRef ds:uri="http://purl.org/dc/elements/1.1/"/>
  </ds:schemaRefs>
</ds:datastoreItem>
</file>

<file path=customXml/itemProps2.xml><?xml version="1.0" encoding="utf-8"?>
<ds:datastoreItem xmlns:ds="http://schemas.openxmlformats.org/officeDocument/2006/customXml" ds:itemID="{039A804F-E1AC-4B4D-975F-3D21CEEF0E6B}">
  <ds:schemaRefs>
    <ds:schemaRef ds:uri="http://schemas.microsoft.com/sharepoint/v3/contenttype/forms"/>
  </ds:schemaRefs>
</ds:datastoreItem>
</file>

<file path=customXml/itemProps3.xml><?xml version="1.0" encoding="utf-8"?>
<ds:datastoreItem xmlns:ds="http://schemas.openxmlformats.org/officeDocument/2006/customXml" ds:itemID="{D089003B-6EF3-4F1A-B446-778A77E06D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5bb216-fa72-40c6-aa17-041540b220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684</TotalTime>
  <Words>363</Words>
  <Application>Microsoft Office PowerPoint</Application>
  <PresentationFormat>Custom</PresentationFormat>
  <Paragraphs>70</Paragraphs>
  <Slides>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Cosmic Octo Medium</vt:lpstr>
      <vt:lpstr>Comfortaa</vt:lpstr>
      <vt:lpstr>Arial</vt:lpstr>
      <vt:lpstr>Comfortaa Bold</vt:lpstr>
      <vt:lpstr>Calibri</vt:lpstr>
      <vt:lpstr>Cosmic Octo Bold</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Powerpoint</dc:title>
  <dc:creator>Matthew Montero</dc:creator>
  <cp:lastModifiedBy>Matthew David Montero</cp:lastModifiedBy>
  <cp:revision>11</cp:revision>
  <dcterms:created xsi:type="dcterms:W3CDTF">2006-08-16T00:00:00Z</dcterms:created>
  <dcterms:modified xsi:type="dcterms:W3CDTF">2024-10-03T09:14:35Z</dcterms:modified>
  <dc:identifier>DAGQ51HTTGI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0x0101002893D41D0A47B040B582F68AB612CC1C</vt:lpwstr>
  </property>
</Properties>
</file>